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82" r:id="rId4"/>
    <p:sldId id="257" r:id="rId5"/>
    <p:sldId id="259" r:id="rId6"/>
    <p:sldId id="260" r:id="rId7"/>
    <p:sldId id="285" r:id="rId8"/>
    <p:sldId id="292" r:id="rId9"/>
    <p:sldId id="293" r:id="rId10"/>
    <p:sldId id="294" r:id="rId11"/>
    <p:sldId id="263" r:id="rId12"/>
    <p:sldId id="290" r:id="rId13"/>
    <p:sldId id="268" r:id="rId14"/>
    <p:sldId id="297" r:id="rId15"/>
    <p:sldId id="298" r:id="rId16"/>
    <p:sldId id="301" r:id="rId17"/>
    <p:sldId id="299" r:id="rId18"/>
    <p:sldId id="281" r:id="rId19"/>
    <p:sldId id="303" r:id="rId20"/>
    <p:sldId id="29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2CDD2"/>
    <a:srgbClr val="95CFD3"/>
    <a:srgbClr val="9DD3D7"/>
    <a:srgbClr val="BADDE0"/>
    <a:srgbClr val="82C7CC"/>
    <a:srgbClr val="0C788E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52" autoAdjust="0"/>
  </p:normalViewPr>
  <p:slideViewPr>
    <p:cSldViewPr>
      <p:cViewPr>
        <p:scale>
          <a:sx n="80" d="100"/>
          <a:sy n="80" d="100"/>
        </p:scale>
        <p:origin x="-8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hD\Working\Practical%20Quantum%20Coin%20Flipping\PRL%20Practical%20Coin%20Flipping\parameter%20values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153626528391269"/>
          <c:y val="3.9510061242344713E-2"/>
          <c:w val="0.76451489998352862"/>
          <c:h val="0.76675700764117005"/>
        </c:manualLayout>
      </c:layout>
      <c:scatterChart>
        <c:scatterStyle val="smoothMarker"/>
        <c:ser>
          <c:idx val="0"/>
          <c:order val="0"/>
          <c:tx>
            <c:v>1 km</c:v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Sheet1!$A$21:$A$35</c:f>
              <c:numCache>
                <c:formatCode>General</c:formatCode>
                <c:ptCount val="15"/>
                <c:pt idx="0">
                  <c:v>2.0000000000000052E-2</c:v>
                </c:pt>
                <c:pt idx="1">
                  <c:v>1.9000000000000072E-2</c:v>
                </c:pt>
                <c:pt idx="2">
                  <c:v>1.8000000000000075E-2</c:v>
                </c:pt>
                <c:pt idx="3">
                  <c:v>1.7000000000000102E-2</c:v>
                </c:pt>
                <c:pt idx="4">
                  <c:v>1.600000000000008E-2</c:v>
                </c:pt>
                <c:pt idx="5">
                  <c:v>1.4999999999999998E-2</c:v>
                </c:pt>
                <c:pt idx="6">
                  <c:v>1.4000000000000005E-2</c:v>
                </c:pt>
                <c:pt idx="7">
                  <c:v>1.2999999999999998E-2</c:v>
                </c:pt>
                <c:pt idx="8">
                  <c:v>1.2000000000000021E-2</c:v>
                </c:pt>
                <c:pt idx="9">
                  <c:v>1.0999999999999999E-2</c:v>
                </c:pt>
                <c:pt idx="10">
                  <c:v>1.0000000000000044E-2</c:v>
                </c:pt>
                <c:pt idx="11">
                  <c:v>9.0000000000000479E-3</c:v>
                </c:pt>
                <c:pt idx="12">
                  <c:v>8.0000000000000227E-3</c:v>
                </c:pt>
                <c:pt idx="13">
                  <c:v>7.0000000000000331E-3</c:v>
                </c:pt>
                <c:pt idx="14">
                  <c:v>6.0000000000000305E-3</c:v>
                </c:pt>
              </c:numCache>
            </c:numRef>
          </c:xVal>
          <c:yVal>
            <c:numRef>
              <c:f>Sheet1!$B$3:$B$17</c:f>
              <c:numCache>
                <c:formatCode>General</c:formatCode>
                <c:ptCount val="15"/>
                <c:pt idx="0">
                  <c:v>0.90159999999999996</c:v>
                </c:pt>
                <c:pt idx="1">
                  <c:v>0.90159999999999996</c:v>
                </c:pt>
                <c:pt idx="2">
                  <c:v>0.90169999999999995</c:v>
                </c:pt>
                <c:pt idx="3">
                  <c:v>0.90190000000000003</c:v>
                </c:pt>
                <c:pt idx="4">
                  <c:v>0.9022</c:v>
                </c:pt>
                <c:pt idx="5">
                  <c:v>0.90239999999999998</c:v>
                </c:pt>
                <c:pt idx="6">
                  <c:v>0.90269999999999995</c:v>
                </c:pt>
                <c:pt idx="7">
                  <c:v>0.9032</c:v>
                </c:pt>
                <c:pt idx="8">
                  <c:v>0.90359999999999996</c:v>
                </c:pt>
                <c:pt idx="9">
                  <c:v>0.90439999999999998</c:v>
                </c:pt>
                <c:pt idx="10">
                  <c:v>0.90539999999999998</c:v>
                </c:pt>
                <c:pt idx="11">
                  <c:v>0.90700000000000003</c:v>
                </c:pt>
                <c:pt idx="12">
                  <c:v>0.90959999999999996</c:v>
                </c:pt>
                <c:pt idx="13">
                  <c:v>0.91500000000000004</c:v>
                </c:pt>
                <c:pt idx="14">
                  <c:v>0.93130000000000002</c:v>
                </c:pt>
              </c:numCache>
            </c:numRef>
          </c:yVal>
          <c:smooth val="1"/>
        </c:ser>
        <c:ser>
          <c:idx val="1"/>
          <c:order val="1"/>
          <c:tx>
            <c:v>10 km</c:v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Sheet1!$A$3:$A$17</c:f>
              <c:numCache>
                <c:formatCode>General</c:formatCode>
                <c:ptCount val="15"/>
                <c:pt idx="0">
                  <c:v>2.0000000000000052E-2</c:v>
                </c:pt>
                <c:pt idx="1">
                  <c:v>1.9000000000000072E-2</c:v>
                </c:pt>
                <c:pt idx="2">
                  <c:v>1.8000000000000075E-2</c:v>
                </c:pt>
                <c:pt idx="3">
                  <c:v>1.7000000000000102E-2</c:v>
                </c:pt>
                <c:pt idx="4">
                  <c:v>1.600000000000008E-2</c:v>
                </c:pt>
                <c:pt idx="5">
                  <c:v>1.4999999999999998E-2</c:v>
                </c:pt>
                <c:pt idx="6">
                  <c:v>1.4000000000000005E-2</c:v>
                </c:pt>
                <c:pt idx="7">
                  <c:v>1.2999999999999998E-2</c:v>
                </c:pt>
                <c:pt idx="8">
                  <c:v>1.2000000000000021E-2</c:v>
                </c:pt>
                <c:pt idx="9">
                  <c:v>1.0999999999999999E-2</c:v>
                </c:pt>
                <c:pt idx="10">
                  <c:v>1.0000000000000044E-2</c:v>
                </c:pt>
                <c:pt idx="11">
                  <c:v>9.0000000000000479E-3</c:v>
                </c:pt>
                <c:pt idx="12">
                  <c:v>8.0000000000000227E-3</c:v>
                </c:pt>
                <c:pt idx="13">
                  <c:v>7.0000000000000331E-3</c:v>
                </c:pt>
                <c:pt idx="14">
                  <c:v>6.0000000000000305E-3</c:v>
                </c:pt>
              </c:numCache>
            </c:numRef>
          </c:xVal>
          <c:yVal>
            <c:numRef>
              <c:f>Sheet1!$B$40:$B$54</c:f>
              <c:numCache>
                <c:formatCode>General</c:formatCode>
                <c:ptCount val="15"/>
                <c:pt idx="0">
                  <c:v>0.90349999999999997</c:v>
                </c:pt>
                <c:pt idx="1">
                  <c:v>0.90359999999999996</c:v>
                </c:pt>
                <c:pt idx="2">
                  <c:v>0.90400000000000003</c:v>
                </c:pt>
                <c:pt idx="3">
                  <c:v>0.90449999999999997</c:v>
                </c:pt>
                <c:pt idx="4">
                  <c:v>0.90480000000000005</c:v>
                </c:pt>
                <c:pt idx="5">
                  <c:v>0.90559999999999996</c:v>
                </c:pt>
                <c:pt idx="6">
                  <c:v>0.90610000000000002</c:v>
                </c:pt>
                <c:pt idx="7">
                  <c:v>0.90710000000000002</c:v>
                </c:pt>
                <c:pt idx="8">
                  <c:v>0.9083</c:v>
                </c:pt>
                <c:pt idx="9">
                  <c:v>0.90990000000000004</c:v>
                </c:pt>
                <c:pt idx="10">
                  <c:v>0.91210000000000002</c:v>
                </c:pt>
                <c:pt idx="11">
                  <c:v>0.91559999999999997</c:v>
                </c:pt>
                <c:pt idx="12">
                  <c:v>0.92110000000000003</c:v>
                </c:pt>
                <c:pt idx="13">
                  <c:v>0.93240000000000001</c:v>
                </c:pt>
                <c:pt idx="14">
                  <c:v>0.96260000000000245</c:v>
                </c:pt>
              </c:numCache>
            </c:numRef>
          </c:yVal>
          <c:smooth val="1"/>
        </c:ser>
        <c:ser>
          <c:idx val="2"/>
          <c:order val="2"/>
          <c:tx>
            <c:v>20 km</c:v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Sheet1!$A$40:$A$54</c:f>
              <c:numCache>
                <c:formatCode>General</c:formatCode>
                <c:ptCount val="15"/>
                <c:pt idx="0">
                  <c:v>2.0000000000000052E-2</c:v>
                </c:pt>
                <c:pt idx="1">
                  <c:v>1.9000000000000072E-2</c:v>
                </c:pt>
                <c:pt idx="2">
                  <c:v>1.8000000000000075E-2</c:v>
                </c:pt>
                <c:pt idx="3">
                  <c:v>1.7000000000000102E-2</c:v>
                </c:pt>
                <c:pt idx="4">
                  <c:v>1.600000000000008E-2</c:v>
                </c:pt>
                <c:pt idx="5">
                  <c:v>1.4999999999999998E-2</c:v>
                </c:pt>
                <c:pt idx="6">
                  <c:v>1.4000000000000005E-2</c:v>
                </c:pt>
                <c:pt idx="7">
                  <c:v>1.2999999999999998E-2</c:v>
                </c:pt>
                <c:pt idx="8">
                  <c:v>1.2000000000000021E-2</c:v>
                </c:pt>
                <c:pt idx="9">
                  <c:v>1.0999999999999999E-2</c:v>
                </c:pt>
                <c:pt idx="10">
                  <c:v>1.0000000000000044E-2</c:v>
                </c:pt>
                <c:pt idx="11">
                  <c:v>9.0000000000000479E-3</c:v>
                </c:pt>
                <c:pt idx="12">
                  <c:v>8.0000000000000227E-3</c:v>
                </c:pt>
                <c:pt idx="13">
                  <c:v>7.0000000000000331E-3</c:v>
                </c:pt>
                <c:pt idx="14">
                  <c:v>6.0000000000000305E-3</c:v>
                </c:pt>
              </c:numCache>
            </c:numRef>
          </c:xVal>
          <c:yVal>
            <c:numRef>
              <c:f>Sheet1!$B$59:$B$73</c:f>
              <c:numCache>
                <c:formatCode>General</c:formatCode>
                <c:ptCount val="15"/>
                <c:pt idx="0">
                  <c:v>0.9083</c:v>
                </c:pt>
                <c:pt idx="1">
                  <c:v>0.90880000000000005</c:v>
                </c:pt>
                <c:pt idx="2">
                  <c:v>0.90980000000000005</c:v>
                </c:pt>
                <c:pt idx="3">
                  <c:v>0.91059999999999997</c:v>
                </c:pt>
                <c:pt idx="4">
                  <c:v>0.91190000000000004</c:v>
                </c:pt>
                <c:pt idx="5">
                  <c:v>0.9133</c:v>
                </c:pt>
                <c:pt idx="6">
                  <c:v>0.91510000000000002</c:v>
                </c:pt>
                <c:pt idx="7">
                  <c:v>0.91710000000000003</c:v>
                </c:pt>
                <c:pt idx="8">
                  <c:v>0.91990000000000005</c:v>
                </c:pt>
                <c:pt idx="9">
                  <c:v>0.92349999999999999</c:v>
                </c:pt>
                <c:pt idx="10">
                  <c:v>0.92849999999999999</c:v>
                </c:pt>
                <c:pt idx="11">
                  <c:v>0.93580000000000063</c:v>
                </c:pt>
                <c:pt idx="12">
                  <c:v>0.94830000000000003</c:v>
                </c:pt>
                <c:pt idx="13">
                  <c:v>0.96750000000000003</c:v>
                </c:pt>
                <c:pt idx="14">
                  <c:v>0.99680000000000002</c:v>
                </c:pt>
              </c:numCache>
            </c:numRef>
          </c:yVal>
          <c:smooth val="1"/>
        </c:ser>
        <c:ser>
          <c:idx val="3"/>
          <c:order val="3"/>
          <c:tx>
            <c:v>25 km</c:v>
          </c:tx>
          <c:spPr>
            <a:ln w="25400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Sheet1!$A$59:$A$73</c:f>
              <c:numCache>
                <c:formatCode>General</c:formatCode>
                <c:ptCount val="15"/>
                <c:pt idx="0">
                  <c:v>2.0000000000000052E-2</c:v>
                </c:pt>
                <c:pt idx="1">
                  <c:v>1.9000000000000072E-2</c:v>
                </c:pt>
                <c:pt idx="2">
                  <c:v>1.8000000000000075E-2</c:v>
                </c:pt>
                <c:pt idx="3">
                  <c:v>1.7000000000000102E-2</c:v>
                </c:pt>
                <c:pt idx="4">
                  <c:v>1.600000000000008E-2</c:v>
                </c:pt>
                <c:pt idx="5">
                  <c:v>1.4999999999999998E-2</c:v>
                </c:pt>
                <c:pt idx="6">
                  <c:v>1.4000000000000005E-2</c:v>
                </c:pt>
                <c:pt idx="7">
                  <c:v>1.2999999999999998E-2</c:v>
                </c:pt>
                <c:pt idx="8">
                  <c:v>1.2000000000000021E-2</c:v>
                </c:pt>
                <c:pt idx="9">
                  <c:v>1.0999999999999999E-2</c:v>
                </c:pt>
                <c:pt idx="10">
                  <c:v>1.0000000000000044E-2</c:v>
                </c:pt>
                <c:pt idx="11">
                  <c:v>9.0000000000000479E-3</c:v>
                </c:pt>
                <c:pt idx="12">
                  <c:v>8.0000000000000227E-3</c:v>
                </c:pt>
                <c:pt idx="13">
                  <c:v>7.0000000000000331E-3</c:v>
                </c:pt>
                <c:pt idx="14">
                  <c:v>6.0000000000000305E-3</c:v>
                </c:pt>
              </c:numCache>
            </c:numRef>
          </c:xVal>
          <c:yVal>
            <c:numRef>
              <c:f>Sheet1!$B$78:$B$92</c:f>
              <c:numCache>
                <c:formatCode>General</c:formatCode>
                <c:ptCount val="15"/>
                <c:pt idx="0">
                  <c:v>0.91270000000000062</c:v>
                </c:pt>
                <c:pt idx="1">
                  <c:v>0.91390000000000005</c:v>
                </c:pt>
                <c:pt idx="2">
                  <c:v>0.91510000000000002</c:v>
                </c:pt>
                <c:pt idx="3">
                  <c:v>0.91659999999999997</c:v>
                </c:pt>
                <c:pt idx="4">
                  <c:v>0.91830000000000001</c:v>
                </c:pt>
                <c:pt idx="5">
                  <c:v>0.9204</c:v>
                </c:pt>
                <c:pt idx="6">
                  <c:v>0.92290000000000005</c:v>
                </c:pt>
                <c:pt idx="7">
                  <c:v>0.92620000000000002</c:v>
                </c:pt>
                <c:pt idx="8">
                  <c:v>0.93010000000000004</c:v>
                </c:pt>
                <c:pt idx="9">
                  <c:v>0.93520000000000003</c:v>
                </c:pt>
                <c:pt idx="10">
                  <c:v>0.94240000000000002</c:v>
                </c:pt>
                <c:pt idx="11">
                  <c:v>0.95250000000000001</c:v>
                </c:pt>
                <c:pt idx="12">
                  <c:v>0.96790000000000065</c:v>
                </c:pt>
                <c:pt idx="13">
                  <c:v>0.98829999999999996</c:v>
                </c:pt>
                <c:pt idx="14">
                  <c:v>1</c:v>
                </c:pt>
              </c:numCache>
            </c:numRef>
          </c:yVal>
          <c:smooth val="1"/>
        </c:ser>
        <c:ser>
          <c:idx val="4"/>
          <c:order val="4"/>
          <c:tx>
            <c:v>classical</c:v>
          </c:tx>
          <c:spPr>
            <a:ln w="25400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Sheet1!$A$78:$A$92</c:f>
              <c:numCache>
                <c:formatCode>General</c:formatCode>
                <c:ptCount val="15"/>
                <c:pt idx="0">
                  <c:v>2.0000000000000052E-2</c:v>
                </c:pt>
                <c:pt idx="1">
                  <c:v>1.9000000000000072E-2</c:v>
                </c:pt>
                <c:pt idx="2">
                  <c:v>1.8000000000000075E-2</c:v>
                </c:pt>
                <c:pt idx="3">
                  <c:v>1.7000000000000102E-2</c:v>
                </c:pt>
                <c:pt idx="4">
                  <c:v>1.600000000000008E-2</c:v>
                </c:pt>
                <c:pt idx="5">
                  <c:v>1.4999999999999998E-2</c:v>
                </c:pt>
                <c:pt idx="6">
                  <c:v>1.4000000000000005E-2</c:v>
                </c:pt>
                <c:pt idx="7">
                  <c:v>1.2999999999999998E-2</c:v>
                </c:pt>
                <c:pt idx="8">
                  <c:v>1.2000000000000021E-2</c:v>
                </c:pt>
                <c:pt idx="9">
                  <c:v>1.0999999999999999E-2</c:v>
                </c:pt>
                <c:pt idx="10">
                  <c:v>1.0000000000000044E-2</c:v>
                </c:pt>
                <c:pt idx="11">
                  <c:v>9.0000000000000479E-3</c:v>
                </c:pt>
                <c:pt idx="12">
                  <c:v>8.0000000000000227E-3</c:v>
                </c:pt>
                <c:pt idx="13">
                  <c:v>7.0000000000000331E-3</c:v>
                </c:pt>
                <c:pt idx="14">
                  <c:v>6.0000000000000305E-3</c:v>
                </c:pt>
              </c:numCache>
            </c:numRef>
          </c:xVal>
          <c:yVal>
            <c:numRef>
              <c:f>Sheet1!$B$115:$B$129</c:f>
              <c:numCache>
                <c:formatCode>General</c:formatCode>
                <c:ptCount val="15"/>
                <c:pt idx="0">
                  <c:v>0.9</c:v>
                </c:pt>
                <c:pt idx="1">
                  <c:v>0.90253205655191038</c:v>
                </c:pt>
                <c:pt idx="2">
                  <c:v>0.90513167019494867</c:v>
                </c:pt>
                <c:pt idx="3">
                  <c:v>0.90780455542707161</c:v>
                </c:pt>
                <c:pt idx="4">
                  <c:v>0.91055728090000598</c:v>
                </c:pt>
                <c:pt idx="5">
                  <c:v>0.91339745962155661</c:v>
                </c:pt>
                <c:pt idx="6">
                  <c:v>0.9163339973465926</c:v>
                </c:pt>
                <c:pt idx="7">
                  <c:v>0.9193774225170146</c:v>
                </c:pt>
                <c:pt idx="8">
                  <c:v>0.9225403330758517</c:v>
                </c:pt>
                <c:pt idx="9">
                  <c:v>0.92583801512904362</c:v>
                </c:pt>
                <c:pt idx="10">
                  <c:v>0.92928932188134217</c:v>
                </c:pt>
                <c:pt idx="11">
                  <c:v>0.93291796067500632</c:v>
                </c:pt>
                <c:pt idx="12">
                  <c:v>0.93675444679663245</c:v>
                </c:pt>
                <c:pt idx="13">
                  <c:v>0.94083920216900718</c:v>
                </c:pt>
                <c:pt idx="14">
                  <c:v>0.94522774424948364</c:v>
                </c:pt>
              </c:numCache>
            </c:numRef>
          </c:yVal>
          <c:smooth val="1"/>
        </c:ser>
        <c:axId val="68890624"/>
        <c:axId val="71410816"/>
      </c:scatterChart>
      <c:valAx>
        <c:axId val="68890624"/>
        <c:scaling>
          <c:orientation val="minMax"/>
          <c:max val="2.0000000000000052E-2"/>
          <c:min val="6.0000000000000374E-3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+mn-lt"/>
                  </a:defRPr>
                </a:pPr>
                <a:r>
                  <a:rPr lang="en-US" sz="1200">
                    <a:latin typeface="+mn-lt"/>
                  </a:rPr>
                  <a:t>Honest Abort Probability</a:t>
                </a:r>
              </a:p>
            </c:rich>
          </c:tx>
          <c:layout/>
        </c:title>
        <c:numFmt formatCode="General" sourceLinked="1"/>
        <c:majorTickMark val="in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71410816"/>
        <c:crosses val="autoZero"/>
        <c:crossBetween val="midCat"/>
        <c:majorUnit val="2.0000000000000052E-3"/>
      </c:valAx>
      <c:valAx>
        <c:axId val="71410816"/>
        <c:scaling>
          <c:orientation val="minMax"/>
          <c:max val="1"/>
          <c:min val="0.9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+mn-lt"/>
                  </a:defRPr>
                </a:pPr>
                <a:r>
                  <a:rPr lang="en-US" sz="1200">
                    <a:latin typeface="+mn-lt"/>
                  </a:rPr>
                  <a:t>Cheating Probability</a:t>
                </a:r>
              </a:p>
            </c:rich>
          </c:tx>
          <c:layout>
            <c:manualLayout>
              <c:xMode val="edge"/>
              <c:yMode val="edge"/>
              <c:x val="2.2287945714103154E-3"/>
              <c:y val="0.29172009748781585"/>
            </c:manualLayout>
          </c:layout>
        </c:title>
        <c:numFmt formatCode="General" sourceLinked="1"/>
        <c:majorTickMark val="in"/>
        <c:tickLblPos val="nextTo"/>
        <c:crossAx val="68890624"/>
        <c:crosses val="autoZero"/>
        <c:crossBetween val="midCat"/>
        <c:majorUnit val="2.0000000000000052E-2"/>
      </c:valAx>
    </c:plotArea>
    <c:legend>
      <c:legendPos val="r"/>
      <c:layout>
        <c:manualLayout>
          <c:xMode val="edge"/>
          <c:yMode val="edge"/>
          <c:x val="0.68699673516420423"/>
          <c:y val="6.4481314835646134E-2"/>
          <c:w val="0.24618167850969838"/>
          <c:h val="0.49420759905011868"/>
        </c:manualLayout>
      </c:layout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</c:chart>
  <c:spPr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15.wmf"/><Relationship Id="rId6" Type="http://schemas.openxmlformats.org/officeDocument/2006/relationships/image" Target="../media/image2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6.wmf"/><Relationship Id="rId7" Type="http://schemas.openxmlformats.org/officeDocument/2006/relationships/image" Target="../media/image35.wmf"/><Relationship Id="rId2" Type="http://schemas.openxmlformats.org/officeDocument/2006/relationships/image" Target="../media/image20.wmf"/><Relationship Id="rId1" Type="http://schemas.openxmlformats.org/officeDocument/2006/relationships/image" Target="../media/image15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17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B610A5-D94F-4174-8B2E-23E308B88A6A}" type="datetimeFigureOut">
              <a:rPr lang="fr-FR"/>
              <a:pPr>
                <a:defRPr/>
              </a:pPr>
              <a:t>28/08/2012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11451D-51ED-42D3-8F82-EFBDDE0BAB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03EF-89F2-4B49-A6FF-E838FC4AB6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D34D-C315-4221-99B3-2DF0DF6CF4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412B-398D-4423-B885-CC99A7D1DA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D26B-1556-4FA1-9FCD-33AE97A46B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9964-3EA9-4281-82D9-12835D3FA9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1823-2AF8-49F7-B945-54B2CA85CF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9C9B-ED04-4A63-9F1B-FE1C04C477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7D144-BA5F-49EF-837D-6F7287A4E7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B4DF-D109-4E6B-9595-05ADF30817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B292-DD76-4922-9E1F-E82D1EC29B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D74C-1141-43CC-976B-C2E433ECD4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10B9AC-01A1-48E3-9991-E2FD95A36C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5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365625"/>
            <a:ext cx="9036050" cy="57626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1C1C1C"/>
                </a:solidFill>
              </a:rPr>
              <a:t>Practical Aspects of Quantum Coin Flipping</a:t>
            </a:r>
          </a:p>
        </p:txBody>
      </p:sp>
      <p:sp>
        <p:nvSpPr>
          <p:cNvPr id="21507" name="Rectangle 170"/>
          <p:cNvSpPr>
            <a:spLocks noChangeArrowheads="1"/>
          </p:cNvSpPr>
          <p:nvPr/>
        </p:nvSpPr>
        <p:spPr bwMode="auto">
          <a:xfrm>
            <a:off x="179388" y="5445125"/>
            <a:ext cx="5976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000" b="1" dirty="0" smtClean="0">
                <a:solidFill>
                  <a:srgbClr val="1C1C1C"/>
                </a:solidFill>
              </a:rPr>
              <a:t>A</a:t>
            </a:r>
            <a:r>
              <a:rPr lang="en-US" sz="2000" b="1" dirty="0" err="1" smtClean="0">
                <a:solidFill>
                  <a:srgbClr val="1C1C1C"/>
                </a:solidFill>
              </a:rPr>
              <a:t>nna</a:t>
            </a:r>
            <a:r>
              <a:rPr lang="es-ES" sz="2000" b="1" dirty="0" smtClean="0">
                <a:solidFill>
                  <a:srgbClr val="1C1C1C"/>
                </a:solidFill>
              </a:rPr>
              <a:t> Pappa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s-ES" sz="2000" b="1" dirty="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 smtClean="0">
                <a:solidFill>
                  <a:srgbClr val="1C1C1C"/>
                </a:solidFill>
              </a:rPr>
              <a:t>Presentation</a:t>
            </a:r>
            <a:r>
              <a:rPr lang="es-ES" sz="2000" b="1" dirty="0" smtClean="0">
                <a:solidFill>
                  <a:srgbClr val="1C1C1C"/>
                </a:solidFill>
              </a:rPr>
              <a:t> at ACAC 2012</a:t>
            </a:r>
            <a:endParaRPr lang="es-ES" sz="2000" b="1" dirty="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s-ES" sz="2000" b="1" dirty="0">
              <a:solidFill>
                <a:srgbClr val="1C1C1C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s-ES" sz="2000" b="1" dirty="0">
              <a:solidFill>
                <a:srgbClr val="1C1C1C"/>
              </a:solidFill>
            </a:endParaRPr>
          </a:p>
        </p:txBody>
      </p:sp>
      <p:pic>
        <p:nvPicPr>
          <p:cNvPr id="21508" name="Picture 1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2138" y="188913"/>
            <a:ext cx="68103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052513"/>
            <a:ext cx="13255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3775" y="188913"/>
            <a:ext cx="6127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23850" y="2492375"/>
            <a:ext cx="8424863" cy="865188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Protocol</a:t>
            </a:r>
            <a:endParaRPr lang="fr-FR" smtClean="0"/>
          </a:p>
        </p:txBody>
      </p:sp>
      <p:sp>
        <p:nvSpPr>
          <p:cNvPr id="71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fr-FR" sz="1800" smtClean="0"/>
          </a:p>
        </p:txBody>
      </p:sp>
      <p:pic>
        <p:nvPicPr>
          <p:cNvPr id="71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5762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1484313"/>
            <a:ext cx="739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92113" y="2778125"/>
          <a:ext cx="1443037" cy="385763"/>
        </p:xfrm>
        <a:graphic>
          <a:graphicData uri="http://schemas.openxmlformats.org/presentationml/2006/ole">
            <p:oleObj spid="_x0000_s7170" name="Equation" r:id="rId5" imgW="850680" imgH="228600" progId="">
              <p:embed/>
            </p:oleObj>
          </a:graphicData>
        </a:graphic>
      </p:graphicFrame>
      <p:grpSp>
        <p:nvGrpSpPr>
          <p:cNvPr id="7184" name="Group 34"/>
          <p:cNvGrpSpPr>
            <a:grpSpLocks/>
          </p:cNvGrpSpPr>
          <p:nvPr/>
        </p:nvGrpSpPr>
        <p:grpSpPr bwMode="auto">
          <a:xfrm>
            <a:off x="1908175" y="2565400"/>
            <a:ext cx="5040313" cy="431800"/>
            <a:chOff x="1907704" y="2492896"/>
            <a:chExt cx="5040560" cy="43204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7704" y="2924944"/>
              <a:ext cx="5040560" cy="0"/>
            </a:xfrm>
            <a:prstGeom prst="straightConnector1">
              <a:avLst/>
            </a:prstGeom>
            <a:ln>
              <a:solidFill>
                <a:srgbClr val="0C788E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8" name="Object 3"/>
            <p:cNvGraphicFramePr>
              <a:graphicFrameLocks noChangeAspect="1"/>
            </p:cNvGraphicFramePr>
            <p:nvPr/>
          </p:nvGraphicFramePr>
          <p:xfrm>
            <a:off x="4010025" y="2492896"/>
            <a:ext cx="908050" cy="431800"/>
          </p:xfrm>
          <a:graphic>
            <a:graphicData uri="http://schemas.openxmlformats.org/presentationml/2006/ole">
              <p:oleObj spid="_x0000_s7178" name="Equation" r:id="rId6" imgW="393480" imgH="279360" progId="">
                <p:embed/>
              </p:oleObj>
            </a:graphicData>
          </a:graphic>
        </p:graphicFrame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908175" y="4076700"/>
            <a:ext cx="5040313" cy="312738"/>
            <a:chOff x="1907704" y="4077072"/>
            <a:chExt cx="5040560" cy="31273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907704" y="4385046"/>
              <a:ext cx="5040560" cy="0"/>
            </a:xfrm>
            <a:prstGeom prst="straightConnector1">
              <a:avLst/>
            </a:prstGeom>
            <a:ln>
              <a:solidFill>
                <a:srgbClr val="0C788E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7" name="Object 5"/>
            <p:cNvGraphicFramePr>
              <a:graphicFrameLocks noChangeAspect="1"/>
            </p:cNvGraphicFramePr>
            <p:nvPr/>
          </p:nvGraphicFramePr>
          <p:xfrm>
            <a:off x="4135438" y="4077072"/>
            <a:ext cx="436562" cy="312737"/>
          </p:xfrm>
          <a:graphic>
            <a:graphicData uri="http://schemas.openxmlformats.org/presentationml/2006/ole">
              <p:oleObj spid="_x0000_s7177" name="Equation" r:id="rId7" imgW="266400" imgH="190440" progId="">
                <p:embed/>
              </p:oleObj>
            </a:graphicData>
          </a:graphic>
        </p:graphicFrame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908175" y="4508500"/>
            <a:ext cx="5040313" cy="395288"/>
            <a:chOff x="1907704" y="3745260"/>
            <a:chExt cx="5040560" cy="39528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907704" y="4077048"/>
              <a:ext cx="5040560" cy="0"/>
            </a:xfrm>
            <a:prstGeom prst="straightConnector1">
              <a:avLst/>
            </a:prstGeom>
            <a:ln>
              <a:solidFill>
                <a:srgbClr val="0C788E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6" name="Object 6"/>
            <p:cNvGraphicFramePr>
              <a:graphicFrameLocks noChangeAspect="1"/>
            </p:cNvGraphicFramePr>
            <p:nvPr/>
          </p:nvGraphicFramePr>
          <p:xfrm>
            <a:off x="4057650" y="3745260"/>
            <a:ext cx="665163" cy="395288"/>
          </p:xfrm>
          <a:graphic>
            <a:graphicData uri="http://schemas.openxmlformats.org/presentationml/2006/ole">
              <p:oleObj spid="_x0000_s7176" name="Equation" r:id="rId8" imgW="406080" imgH="241200" progId="">
                <p:embed/>
              </p:oleObj>
            </a:graphicData>
          </a:graphic>
        </p:graphicFrame>
      </p:grpSp>
      <p:grpSp>
        <p:nvGrpSpPr>
          <p:cNvPr id="7187" name="Group 30"/>
          <p:cNvGrpSpPr>
            <a:grpSpLocks/>
          </p:cNvGrpSpPr>
          <p:nvPr/>
        </p:nvGrpSpPr>
        <p:grpSpPr bwMode="auto">
          <a:xfrm>
            <a:off x="6948488" y="2708275"/>
            <a:ext cx="1285875" cy="660400"/>
            <a:chOff x="6948264" y="2492375"/>
            <a:chExt cx="1286099" cy="660276"/>
          </a:xfrm>
        </p:grpSpPr>
        <p:graphicFrame>
          <p:nvGraphicFramePr>
            <p:cNvPr id="7174" name="Object 4"/>
            <p:cNvGraphicFramePr>
              <a:graphicFrameLocks noChangeAspect="1"/>
            </p:cNvGraphicFramePr>
            <p:nvPr/>
          </p:nvGraphicFramePr>
          <p:xfrm>
            <a:off x="6989763" y="2492375"/>
            <a:ext cx="1096962" cy="373063"/>
          </p:xfrm>
          <a:graphic>
            <a:graphicData uri="http://schemas.openxmlformats.org/presentationml/2006/ole">
              <p:oleObj spid="_x0000_s7174" name="Equation" r:id="rId9" imgW="672840" imgH="228600" progId="">
                <p:embed/>
              </p:oleObj>
            </a:graphicData>
          </a:graphic>
        </p:graphicFrame>
        <p:sp>
          <p:nvSpPr>
            <p:cNvPr id="7192" name="TextBox 22"/>
            <p:cNvSpPr txBox="1">
              <a:spLocks noChangeArrowheads="1"/>
            </p:cNvSpPr>
            <p:nvPr/>
          </p:nvSpPr>
          <p:spPr bwMode="auto">
            <a:xfrm>
              <a:off x="6948264" y="2780928"/>
              <a:ext cx="1152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measure in </a:t>
              </a:r>
              <a:endParaRPr lang="fr-FR" sz="1400"/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7862888" y="2736726"/>
            <a:ext cx="371475" cy="415925"/>
          </p:xfrm>
          <a:graphic>
            <a:graphicData uri="http://schemas.openxmlformats.org/presentationml/2006/ole">
              <p:oleObj spid="_x0000_s7175" name="Equation" r:id="rId10" imgW="215640" imgH="241200" progId="">
                <p:embed/>
              </p:oleObj>
            </a:graphicData>
          </a:graphic>
        </p:graphicFrame>
      </p:grpSp>
      <p:graphicFrame>
        <p:nvGraphicFramePr>
          <p:cNvPr id="92172" name="Object 11"/>
          <p:cNvGraphicFramePr>
            <a:graphicFrameLocks noChangeAspect="1"/>
          </p:cNvGraphicFramePr>
          <p:nvPr/>
        </p:nvGraphicFramePr>
        <p:xfrm>
          <a:off x="7104063" y="4149725"/>
          <a:ext cx="1127125" cy="412750"/>
        </p:xfrm>
        <a:graphic>
          <a:graphicData uri="http://schemas.openxmlformats.org/presentationml/2006/ole">
            <p:oleObj spid="_x0000_s7171" name="Equation" r:id="rId11" imgW="622080" imgH="228600" progId="">
              <p:embed/>
            </p:oleObj>
          </a:graphicData>
        </a:graphic>
      </p:graphicFrame>
      <p:sp>
        <p:nvSpPr>
          <p:cNvPr id="7188" name="TextBox 36"/>
          <p:cNvSpPr txBox="1">
            <a:spLocks noChangeArrowheads="1"/>
          </p:cNvSpPr>
          <p:nvPr/>
        </p:nvSpPr>
        <p:spPr bwMode="auto">
          <a:xfrm>
            <a:off x="3492500" y="2160588"/>
            <a:ext cx="20875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C788E"/>
                </a:solidFill>
              </a:rPr>
              <a:t>For i=1,...,K</a:t>
            </a:r>
            <a:endParaRPr lang="fr-FR" i="1">
              <a:solidFill>
                <a:srgbClr val="0C788E"/>
              </a:solidFill>
            </a:endParaRPr>
          </a:p>
        </p:txBody>
      </p:sp>
      <p:sp>
        <p:nvSpPr>
          <p:cNvPr id="7189" name="TextBox 38"/>
          <p:cNvSpPr txBox="1">
            <a:spLocks noChangeArrowheads="1"/>
          </p:cNvSpPr>
          <p:nvPr/>
        </p:nvSpPr>
        <p:spPr bwMode="auto">
          <a:xfrm>
            <a:off x="323850" y="357346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Bob’s detectors don’t click for any pulse, he aborts. Else let </a:t>
            </a:r>
            <a:r>
              <a:rPr lang="en-US" i="1"/>
              <a:t>j</a:t>
            </a:r>
            <a:r>
              <a:rPr lang="en-US"/>
              <a:t> be the first pulse he detects.</a:t>
            </a:r>
            <a:endParaRPr lang="fr-FR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95288" y="5084763"/>
            <a:ext cx="8208962" cy="647700"/>
            <a:chOff x="395536" y="5085184"/>
            <a:chExt cx="8208912" cy="647279"/>
          </a:xfrm>
        </p:grpSpPr>
        <p:sp>
          <p:nvSpPr>
            <p:cNvPr id="7191" name="Rectangle 40"/>
            <p:cNvSpPr>
              <a:spLocks noChangeArrowheads="1"/>
            </p:cNvSpPr>
            <p:nvPr/>
          </p:nvSpPr>
          <p:spPr bwMode="auto">
            <a:xfrm>
              <a:off x="395536" y="5085184"/>
              <a:ext cx="820891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dirty="0"/>
                <a:t>If           </a:t>
              </a:r>
              <a:r>
                <a:rPr lang="en-US" dirty="0" smtClean="0"/>
                <a:t>  , </a:t>
              </a:r>
              <a:r>
                <a:rPr lang="en-US" dirty="0"/>
                <a:t>Bob checks the correctness of the outcome and aborts if not correct.</a:t>
              </a:r>
            </a:p>
            <a:p>
              <a:pPr marL="342900" indent="-342900"/>
              <a:r>
                <a:rPr lang="en-US" dirty="0"/>
                <a:t>If he doesn’t abort, then the outcome is               .</a:t>
              </a:r>
            </a:p>
          </p:txBody>
        </p:sp>
        <p:graphicFrame>
          <p:nvGraphicFramePr>
            <p:cNvPr id="7173" name="Object 14"/>
            <p:cNvGraphicFramePr>
              <a:graphicFrameLocks noChangeAspect="1"/>
            </p:cNvGraphicFramePr>
            <p:nvPr/>
          </p:nvGraphicFramePr>
          <p:xfrm>
            <a:off x="4505325" y="5399088"/>
            <a:ext cx="873125" cy="333375"/>
          </p:xfrm>
          <a:graphic>
            <a:graphicData uri="http://schemas.openxmlformats.org/presentationml/2006/ole">
              <p:oleObj spid="_x0000_s7173" name="Equation" r:id="rId12" imgW="799920" imgH="304560" progId="">
                <p:embed/>
              </p:oleObj>
            </a:graphicData>
          </a:graphic>
        </p:graphicFrame>
      </p:grp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34300" y="5085185"/>
          <a:ext cx="841356" cy="432048"/>
        </p:xfrm>
        <a:graphic>
          <a:graphicData uri="http://schemas.openxmlformats.org/presentationml/2006/ole">
            <p:oleObj spid="_x0000_s7179" name="Equation" r:id="rId13" imgW="469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protocol</a:t>
            </a:r>
            <a:endParaRPr lang="fr-FR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We take into account all experimental parameters.</a:t>
            </a:r>
          </a:p>
          <a:p>
            <a:pPr eaLnBrk="1" hangingPunct="1"/>
            <a:r>
              <a:rPr lang="en-US" sz="2000" smtClean="0"/>
              <a:t>We use an attenuated laser pulse (the number of photons </a:t>
            </a:r>
            <a:r>
              <a:rPr lang="el-GR" sz="2000" i="1" smtClean="0"/>
              <a:t>μ</a:t>
            </a:r>
            <a:r>
              <a:rPr lang="el-GR" sz="2000" smtClean="0"/>
              <a:t> </a:t>
            </a:r>
            <a:r>
              <a:rPr lang="en-US" sz="2000" smtClean="0"/>
              <a:t>follows the Poisson distribution), instead of a perfect single photon source or an entangled source.</a:t>
            </a:r>
          </a:p>
          <a:p>
            <a:pPr eaLnBrk="1" hangingPunct="1"/>
            <a:r>
              <a:rPr lang="en-US" sz="2000" smtClean="0"/>
              <a:t>We bound the number of sent pulses.</a:t>
            </a:r>
          </a:p>
          <a:p>
            <a:pPr eaLnBrk="1" hangingPunct="1"/>
            <a:r>
              <a:rPr lang="en-US" sz="2000" smtClean="0"/>
              <a:t>We allow some honest abort probability due to the imperfections of the system (noise).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/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 flipping with honest abort</a:t>
            </a:r>
            <a:endParaRPr lang="fr-FR" smtClean="0"/>
          </a:p>
        </p:txBody>
      </p:sp>
      <p:sp>
        <p:nvSpPr>
          <p:cNvPr id="112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     Hanggi and Wullschleger (2010) defined CF that is  characterized by 6 parameters:  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The honest players will abort with probability                             .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5889625" y="2636838"/>
          <a:ext cx="1922463" cy="431800"/>
        </p:xfrm>
        <a:graphic>
          <a:graphicData uri="http://schemas.openxmlformats.org/presentationml/2006/ole">
            <p:oleObj spid="_x0000_s11266" name="Equation" r:id="rId3" imgW="1015920" imgH="228600" progId="">
              <p:embed/>
            </p:oleObj>
          </a:graphicData>
        </a:graphic>
      </p:graphicFrame>
      <p:pic>
        <p:nvPicPr>
          <p:cNvPr id="112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40088"/>
            <a:ext cx="28670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2771775" y="5516563"/>
          <a:ext cx="177800" cy="165100"/>
        </p:xfrm>
        <a:graphic>
          <a:graphicData uri="http://schemas.openxmlformats.org/presentationml/2006/ole">
            <p:oleObj spid="_x0000_s11267" name="Equation" r:id="rId5" imgW="177480" imgH="164880" progId="">
              <p:embed/>
            </p:oleObj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5395913" y="3316288"/>
          <a:ext cx="2159000" cy="693737"/>
        </p:xfrm>
        <a:graphic>
          <a:graphicData uri="http://schemas.openxmlformats.org/presentationml/2006/ole">
            <p:oleObj spid="_x0000_s11268" name="Equation" r:id="rId6" imgW="1384200" imgH="444240" progId="">
              <p:embed/>
            </p:oleObj>
          </a:graphicData>
        </a:graphic>
      </p:graphicFrame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5365750" y="4197350"/>
          <a:ext cx="3194050" cy="1398588"/>
        </p:xfrm>
        <a:graphic>
          <a:graphicData uri="http://schemas.openxmlformats.org/presentationml/2006/ole">
            <p:oleObj spid="_x0000_s11269" name="Equation" r:id="rId7" imgW="2031840" imgH="888840" progId="">
              <p:embed/>
            </p:oleObj>
          </a:graphicData>
        </a:graphic>
      </p:graphicFrame>
      <p:graphicFrame>
        <p:nvGraphicFramePr>
          <p:cNvPr id="11270" name="Object 1"/>
          <p:cNvGraphicFramePr>
            <a:graphicFrameLocks noChangeAspect="1"/>
          </p:cNvGraphicFramePr>
          <p:nvPr/>
        </p:nvGraphicFramePr>
        <p:xfrm>
          <a:off x="2833688" y="1946275"/>
          <a:ext cx="3106737" cy="403225"/>
        </p:xfrm>
        <a:graphic>
          <a:graphicData uri="http://schemas.openxmlformats.org/presentationml/2006/ole">
            <p:oleObj spid="_x0000_s11270" name="Equation" r:id="rId8" imgW="17650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288" y="2060575"/>
          <a:ext cx="3672408" cy="2397444"/>
        </p:xfrm>
        <a:graphic>
          <a:graphicData uri="http://schemas.openxmlformats.org/drawingml/2006/table">
            <a:tbl>
              <a:tblPr/>
              <a:tblGrid>
                <a:gridCol w="2264651"/>
                <a:gridCol w="396885"/>
                <a:gridCol w="1010872"/>
              </a:tblGrid>
              <a:tr h="21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Parameter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0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Detector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constant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loss [dB]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98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Absorption coefficient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[dB/km]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8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Detection efficiency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l-G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l-GR" sz="16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η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81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Dark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counts (per slot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8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Signal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error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948113"/>
            <a:ext cx="287337" cy="3444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9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Results</a:t>
            </a:r>
            <a:endParaRPr lang="fr-FR" smtClean="0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3335338" y="3992563"/>
          <a:ext cx="368300" cy="228600"/>
        </p:xfrm>
        <a:graphic>
          <a:graphicData uri="http://schemas.openxmlformats.org/presentationml/2006/ole">
            <p:oleObj spid="_x0000_s19458" name="Equation" r:id="rId4" imgW="368280" imgH="228600" progId="">
              <p:embed/>
            </p:oleObj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499992" y="1916832"/>
          <a:ext cx="4121274" cy="33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Models	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6666"/>
                </a:solidFill>
              </a:rPr>
              <a:t>Unbounded computational power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66"/>
                </a:solidFill>
              </a:rPr>
              <a:t>	</a:t>
            </a:r>
            <a:r>
              <a:rPr lang="en-US" sz="2800" dirty="0" smtClean="0"/>
              <a:t>(all-powerful quantum adversary)</a:t>
            </a:r>
          </a:p>
          <a:p>
            <a:pPr>
              <a:buNone/>
            </a:pPr>
            <a:endParaRPr lang="en-US" sz="2800" dirty="0" smtClean="0">
              <a:solidFill>
                <a:srgbClr val="006666"/>
              </a:solidFill>
            </a:endParaRPr>
          </a:p>
          <a:p>
            <a:r>
              <a:rPr lang="en-US" sz="2800" dirty="0" smtClean="0">
                <a:solidFill>
                  <a:srgbClr val="006666"/>
                </a:solidFill>
              </a:rPr>
              <a:t>Bounded computational power</a:t>
            </a:r>
          </a:p>
          <a:p>
            <a:pPr>
              <a:buNone/>
            </a:pPr>
            <a:r>
              <a:rPr lang="en-US" sz="2800" dirty="0" smtClean="0"/>
              <a:t>	(inability to inverse 1-way functions)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006666"/>
                </a:solidFill>
              </a:rPr>
              <a:t>Bounded storage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(noisy memory)</a:t>
            </a:r>
            <a:r>
              <a:rPr lang="en-US" dirty="0" smtClean="0"/>
              <a:t>	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Computational Power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Suppose there exist:</a:t>
            </a:r>
          </a:p>
          <a:p>
            <a:r>
              <a:rPr lang="en-US" sz="2400" dirty="0" smtClean="0"/>
              <a:t> a quantum one-way function</a:t>
            </a:r>
            <a:r>
              <a:rPr lang="en-US" sz="2400" dirty="0" smtClean="0">
                <a:solidFill>
                  <a:srgbClr val="006666"/>
                </a:solidFill>
              </a:rPr>
              <a:t> </a:t>
            </a:r>
            <a:r>
              <a:rPr lang="en-US" sz="2400" i="1" dirty="0" smtClean="0">
                <a:solidFill>
                  <a:srgbClr val="006666"/>
                </a:solidFill>
              </a:rPr>
              <a:t>f</a:t>
            </a:r>
          </a:p>
          <a:p>
            <a:r>
              <a:rPr lang="en-US" sz="2400" dirty="0" smtClean="0"/>
              <a:t>A hash function </a:t>
            </a:r>
            <a:r>
              <a:rPr lang="en-US" sz="2400" i="1" dirty="0" smtClean="0">
                <a:solidFill>
                  <a:srgbClr val="006666"/>
                </a:solidFill>
              </a:rPr>
              <a:t>h</a:t>
            </a:r>
          </a:p>
          <a:p>
            <a:pPr>
              <a:buNone/>
            </a:pPr>
            <a:endParaRPr lang="en-US" sz="2400" i="1" dirty="0" smtClean="0">
              <a:solidFill>
                <a:srgbClr val="006666"/>
              </a:solidFill>
            </a:endParaRPr>
          </a:p>
          <a:p>
            <a:pPr>
              <a:buNone/>
            </a:pPr>
            <a:endParaRPr lang="en-US" sz="2400" i="1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en-US" sz="2400" dirty="0" smtClean="0"/>
              <a:t>	There exists a protocol with cheating probability </a:t>
            </a:r>
            <a:r>
              <a:rPr lang="en-US" sz="2400" dirty="0" smtClean="0">
                <a:solidFill>
                  <a:srgbClr val="006666"/>
                </a:solidFill>
              </a:rPr>
              <a:t>50% </a:t>
            </a:r>
            <a:r>
              <a:rPr lang="en-US" sz="2400" dirty="0" smtClean="0"/>
              <a:t>when the adversary is computationally bounded.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Bounded Computational Power</a:t>
            </a:r>
            <a:endParaRPr lang="fr-FR" dirty="0" smtClean="0"/>
          </a:p>
        </p:txBody>
      </p:sp>
      <p:pic>
        <p:nvPicPr>
          <p:cNvPr id="71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88008"/>
            <a:ext cx="493675" cy="86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1556321"/>
            <a:ext cx="569113" cy="7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TextBox 38"/>
          <p:cNvSpPr txBox="1">
            <a:spLocks noChangeArrowheads="1"/>
          </p:cNvSpPr>
          <p:nvPr/>
        </p:nvSpPr>
        <p:spPr bwMode="auto">
          <a:xfrm>
            <a:off x="323850" y="3789040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If Bob’s detectors don’t click for any pulse, he </a:t>
            </a:r>
            <a:r>
              <a:rPr lang="en-US" dirty="0" smtClean="0"/>
              <a:t>aborts, else let </a:t>
            </a:r>
            <a:r>
              <a:rPr lang="en-US" i="1" dirty="0" smtClean="0"/>
              <a:t>j</a:t>
            </a:r>
            <a:r>
              <a:rPr lang="en-US" dirty="0" smtClean="0"/>
              <a:t> be </a:t>
            </a:r>
            <a:r>
              <a:rPr lang="en-US" dirty="0"/>
              <a:t>the first </a:t>
            </a:r>
            <a:r>
              <a:rPr lang="en-US" dirty="0" smtClean="0"/>
              <a:t>pulse</a:t>
            </a:r>
            <a:endParaRPr lang="fr-FR" dirty="0"/>
          </a:p>
        </p:txBody>
      </p:sp>
      <p:grpSp>
        <p:nvGrpSpPr>
          <p:cNvPr id="26" name="Group 25"/>
          <p:cNvGrpSpPr/>
          <p:nvPr/>
        </p:nvGrpSpPr>
        <p:grpSpPr>
          <a:xfrm>
            <a:off x="251520" y="2204864"/>
            <a:ext cx="8176636" cy="378624"/>
            <a:chOff x="251520" y="2483604"/>
            <a:chExt cx="8176636" cy="378624"/>
          </a:xfrm>
        </p:grpSpPr>
        <p:sp>
          <p:nvSpPr>
            <p:cNvPr id="31" name="TextBox 30"/>
            <p:cNvSpPr txBox="1"/>
            <p:nvPr/>
          </p:nvSpPr>
          <p:spPr>
            <a:xfrm>
              <a:off x="251520" y="2483604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Pick string s</a:t>
              </a:r>
              <a:endParaRPr lang="fr-FR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48264" y="2492896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Pick string s’</a:t>
              </a:r>
              <a:endParaRPr lang="fr-FR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3850" y="2449413"/>
            <a:ext cx="8424863" cy="1195611"/>
            <a:chOff x="323850" y="2737445"/>
            <a:chExt cx="8424863" cy="1195611"/>
          </a:xfrm>
        </p:grpSpPr>
        <p:sp>
          <p:nvSpPr>
            <p:cNvPr id="7188" name="TextBox 36"/>
            <p:cNvSpPr txBox="1">
              <a:spLocks noChangeArrowheads="1"/>
            </p:cNvSpPr>
            <p:nvPr/>
          </p:nvSpPr>
          <p:spPr bwMode="auto">
            <a:xfrm>
              <a:off x="3492500" y="2737445"/>
              <a:ext cx="2087563" cy="35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rgbClr val="0C788E"/>
                  </a:solidFill>
                </a:rPr>
                <a:t>For </a:t>
              </a:r>
              <a:r>
                <a:rPr lang="en-US" i="1" dirty="0" err="1">
                  <a:solidFill>
                    <a:srgbClr val="0C788E"/>
                  </a:solidFill>
                </a:rPr>
                <a:t>i</a:t>
              </a:r>
              <a:r>
                <a:rPr lang="en-US" i="1" dirty="0">
                  <a:solidFill>
                    <a:srgbClr val="0C788E"/>
                  </a:solidFill>
                </a:rPr>
                <a:t>=1,...,K</a:t>
              </a:r>
              <a:endParaRPr lang="fr-FR" i="1" dirty="0">
                <a:solidFill>
                  <a:srgbClr val="0C788E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23850" y="3057277"/>
              <a:ext cx="8424863" cy="875779"/>
              <a:chOff x="323850" y="3069753"/>
              <a:chExt cx="8424863" cy="875779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323850" y="3069753"/>
                <a:ext cx="8424863" cy="865188"/>
              </a:xfrm>
              <a:prstGeom prst="roundRect">
                <a:avLst/>
              </a:prstGeom>
              <a:solidFill>
                <a:schemeClr val="bg1"/>
              </a:solidFill>
              <a:ln cmpd="sng">
                <a:solidFill>
                  <a:schemeClr val="accent1">
                    <a:shade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graphicFrame>
            <p:nvGraphicFramePr>
              <p:cNvPr id="7170" name="Object 2"/>
              <p:cNvGraphicFramePr>
                <a:graphicFrameLocks noChangeAspect="1"/>
              </p:cNvGraphicFramePr>
              <p:nvPr/>
            </p:nvGraphicFramePr>
            <p:xfrm>
              <a:off x="392113" y="3354982"/>
              <a:ext cx="1443037" cy="385763"/>
            </p:xfrm>
            <a:graphic>
              <a:graphicData uri="http://schemas.openxmlformats.org/presentationml/2006/ole">
                <p:oleObj spid="_x0000_s47106" name="Equation" r:id="rId5" imgW="850680" imgH="228600" progId="">
                  <p:embed/>
                </p:oleObj>
              </a:graphicData>
            </a:graphic>
          </p:graphicFrame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6948488" y="3285132"/>
                <a:ext cx="1285875" cy="660400"/>
                <a:chOff x="6948264" y="2492375"/>
                <a:chExt cx="1286099" cy="660276"/>
              </a:xfrm>
            </p:grpSpPr>
            <p:graphicFrame>
              <p:nvGraphicFramePr>
                <p:cNvPr id="7174" name="Object 4"/>
                <p:cNvGraphicFramePr>
                  <a:graphicFrameLocks noChangeAspect="1"/>
                </p:cNvGraphicFramePr>
                <p:nvPr/>
              </p:nvGraphicFramePr>
              <p:xfrm>
                <a:off x="6989763" y="2492375"/>
                <a:ext cx="1096962" cy="373063"/>
              </p:xfrm>
              <a:graphic>
                <a:graphicData uri="http://schemas.openxmlformats.org/presentationml/2006/ole">
                  <p:oleObj spid="_x0000_s47110" name="Equation" r:id="rId6" imgW="672840" imgH="228600" progId="">
                    <p:embed/>
                  </p:oleObj>
                </a:graphicData>
              </a:graphic>
            </p:graphicFrame>
            <p:sp>
              <p:nvSpPr>
                <p:cNvPr id="7192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6948264" y="2780928"/>
                  <a:ext cx="115212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measure in </a:t>
                  </a:r>
                  <a:endParaRPr lang="fr-FR" sz="1400"/>
                </a:p>
              </p:txBody>
            </p:sp>
            <p:graphicFrame>
              <p:nvGraphicFramePr>
                <p:cNvPr id="7175" name="Object 7"/>
                <p:cNvGraphicFramePr>
                  <a:graphicFrameLocks noChangeAspect="1"/>
                </p:cNvGraphicFramePr>
                <p:nvPr/>
              </p:nvGraphicFramePr>
              <p:xfrm>
                <a:off x="7862888" y="2736726"/>
                <a:ext cx="371475" cy="415925"/>
              </p:xfrm>
              <a:graphic>
                <a:graphicData uri="http://schemas.openxmlformats.org/presentationml/2006/ole">
                  <p:oleObj spid="_x0000_s47111" name="Equation" r:id="rId7" imgW="215640" imgH="241200" progId="">
                    <p:embed/>
                  </p:oleObj>
                </a:graphicData>
              </a:graphic>
            </p:graphicFrame>
          </p:grpSp>
          <p:grpSp>
            <p:nvGrpSpPr>
              <p:cNvPr id="27" name="Group 26"/>
              <p:cNvGrpSpPr/>
              <p:nvPr/>
            </p:nvGrpSpPr>
            <p:grpSpPr>
              <a:xfrm>
                <a:off x="1908175" y="3213100"/>
                <a:ext cx="5040313" cy="431800"/>
                <a:chOff x="1908175" y="3213100"/>
                <a:chExt cx="5040313" cy="431800"/>
              </a:xfrm>
            </p:grpSpPr>
            <p:cxnSp>
              <p:nvCxnSpPr>
                <p:cNvPr id="5" name="Straight Arrow Connector 4"/>
                <p:cNvCxnSpPr/>
                <p:nvPr/>
              </p:nvCxnSpPr>
              <p:spPr bwMode="auto">
                <a:xfrm>
                  <a:off x="1908175" y="3573016"/>
                  <a:ext cx="5040313" cy="0"/>
                </a:xfrm>
                <a:prstGeom prst="straightConnector1">
                  <a:avLst/>
                </a:prstGeom>
                <a:ln>
                  <a:solidFill>
                    <a:srgbClr val="0C788E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3" name="Object 32"/>
                <p:cNvGraphicFramePr>
                  <a:graphicFrameLocks noChangeAspect="1"/>
                </p:cNvGraphicFramePr>
                <p:nvPr/>
              </p:nvGraphicFramePr>
              <p:xfrm>
                <a:off x="3838575" y="3213100"/>
                <a:ext cx="1322388" cy="431800"/>
              </p:xfrm>
              <a:graphic>
                <a:graphicData uri="http://schemas.openxmlformats.org/presentationml/2006/ole">
                  <p:oleObj spid="_x0000_s47117" name="Equation" r:id="rId8" imgW="660240" imgH="279360" progId="Equation.3">
                    <p:embed/>
                  </p:oleObj>
                </a:graphicData>
              </a:graphic>
            </p:graphicFrame>
          </p:grpSp>
        </p:grpSp>
      </p:grpSp>
      <p:grpSp>
        <p:nvGrpSpPr>
          <p:cNvPr id="30" name="Group 29"/>
          <p:cNvGrpSpPr/>
          <p:nvPr/>
        </p:nvGrpSpPr>
        <p:grpSpPr>
          <a:xfrm>
            <a:off x="1908175" y="4180905"/>
            <a:ext cx="6323013" cy="472231"/>
            <a:chOff x="1908175" y="4667101"/>
            <a:chExt cx="6323013" cy="472231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1908175" y="4961532"/>
              <a:ext cx="5040313" cy="0"/>
            </a:xfrm>
            <a:prstGeom prst="straightConnector1">
              <a:avLst/>
            </a:prstGeom>
            <a:ln>
              <a:solidFill>
                <a:srgbClr val="0C788E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2172" name="Object 11"/>
            <p:cNvGraphicFramePr>
              <a:graphicFrameLocks noChangeAspect="1"/>
            </p:cNvGraphicFramePr>
            <p:nvPr/>
          </p:nvGraphicFramePr>
          <p:xfrm>
            <a:off x="7104063" y="4726582"/>
            <a:ext cx="1127125" cy="412750"/>
          </p:xfrm>
          <a:graphic>
            <a:graphicData uri="http://schemas.openxmlformats.org/presentationml/2006/ole">
              <p:oleObj spid="_x0000_s47107" name="Equation" r:id="rId9" imgW="622080" imgH="228600" progId="">
                <p:embed/>
              </p:oleObj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3644900" y="4667101"/>
            <a:ext cx="1846263" cy="346075"/>
          </p:xfrm>
          <a:graphic>
            <a:graphicData uri="http://schemas.openxmlformats.org/presentationml/2006/ole">
              <p:oleObj spid="_x0000_s47118" name="Equation" r:id="rId10" imgW="1079280" imgH="203040" progId="Equation.3">
                <p:embed/>
              </p:oleObj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1908175" y="4509120"/>
            <a:ext cx="5040313" cy="410445"/>
            <a:chOff x="1908175" y="5034779"/>
            <a:chExt cx="5040313" cy="410445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1908175" y="5417145"/>
              <a:ext cx="5040313" cy="0"/>
            </a:xfrm>
            <a:prstGeom prst="straightConnector1">
              <a:avLst/>
            </a:prstGeom>
            <a:ln>
              <a:solidFill>
                <a:srgbClr val="0C788E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4139952" y="5034779"/>
            <a:ext cx="864096" cy="410445"/>
          </p:xfrm>
          <a:graphic>
            <a:graphicData uri="http://schemas.openxmlformats.org/presentationml/2006/ole">
              <p:oleObj spid="_x0000_s47119" name="Equation" r:id="rId11" imgW="507960" imgH="241200" progId="Equation.3">
                <p:embed/>
              </p:oleObj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908000" y="4941168"/>
            <a:ext cx="5040313" cy="363447"/>
            <a:chOff x="1908000" y="5517232"/>
            <a:chExt cx="5040313" cy="363447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1908000" y="5868000"/>
              <a:ext cx="5040313" cy="0"/>
            </a:xfrm>
            <a:prstGeom prst="straightConnector1">
              <a:avLst/>
            </a:prstGeom>
            <a:ln>
              <a:solidFill>
                <a:srgbClr val="0C788E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39"/>
            <p:cNvGraphicFramePr>
              <a:graphicFrameLocks noChangeAspect="1"/>
            </p:cNvGraphicFramePr>
            <p:nvPr/>
          </p:nvGraphicFramePr>
          <p:xfrm>
            <a:off x="4288284" y="5517232"/>
            <a:ext cx="499740" cy="363447"/>
          </p:xfrm>
          <a:graphic>
            <a:graphicData uri="http://schemas.openxmlformats.org/presentationml/2006/ole">
              <p:oleObj spid="_x0000_s47120" name="Equation" r:id="rId12" imgW="279360" imgH="203040" progId="Equation.3">
                <p:embed/>
              </p:oleObj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1008112" y="5373216"/>
            <a:ext cx="8676456" cy="720080"/>
            <a:chOff x="1008112" y="5373216"/>
            <a:chExt cx="8676456" cy="720080"/>
          </a:xfrm>
        </p:grpSpPr>
        <p:sp>
          <p:nvSpPr>
            <p:cNvPr id="7191" name="Rectangle 40"/>
            <p:cNvSpPr>
              <a:spLocks noChangeArrowheads="1"/>
            </p:cNvSpPr>
            <p:nvPr/>
          </p:nvSpPr>
          <p:spPr bwMode="auto">
            <a:xfrm>
              <a:off x="1008112" y="5373216"/>
              <a:ext cx="867645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dirty="0" smtClean="0"/>
                <a:t>	Bob </a:t>
              </a:r>
              <a:r>
                <a:rPr lang="en-US" dirty="0"/>
                <a:t>checks the correctness of the outcome </a:t>
              </a:r>
              <a:r>
                <a:rPr lang="en-US" dirty="0" smtClean="0"/>
                <a:t>for same bases.  </a:t>
              </a:r>
              <a:endParaRPr lang="en-US" dirty="0"/>
            </a:p>
            <a:p>
              <a:pPr marL="342900" indent="-342900"/>
              <a:r>
                <a:rPr lang="en-US" dirty="0" smtClean="0"/>
                <a:t>	If </a:t>
              </a:r>
              <a:r>
                <a:rPr lang="en-US" dirty="0"/>
                <a:t>he doesn’t abort, then the outcome is               </a:t>
              </a:r>
              <a:r>
                <a:rPr lang="en-US" dirty="0" smtClean="0"/>
                <a:t>    .</a:t>
              </a:r>
              <a:endParaRPr lang="en-US" dirty="0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5475387" y="5661496"/>
            <a:ext cx="1112837" cy="431800"/>
          </p:xfrm>
          <a:graphic>
            <a:graphicData uri="http://schemas.openxmlformats.org/presentationml/2006/ole">
              <p:oleObj spid="_x0000_s47121" name="Equation" r:id="rId13" imgW="62208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Storage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733875"/>
          </a:xfrm>
        </p:spPr>
        <p:txBody>
          <a:bodyPr/>
          <a:lstStyle/>
          <a:p>
            <a:r>
              <a:rPr lang="en-US" sz="2400" dirty="0" smtClean="0"/>
              <a:t>Introduced by Wehner, </a:t>
            </a:r>
            <a:r>
              <a:rPr lang="en-US" sz="2400" dirty="0" err="1" smtClean="0"/>
              <a:t>Schaffner</a:t>
            </a:r>
            <a:r>
              <a:rPr lang="en-US" sz="2400" dirty="0" smtClean="0"/>
              <a:t> and </a:t>
            </a:r>
            <a:r>
              <a:rPr lang="en-US" sz="2400" dirty="0" err="1" smtClean="0"/>
              <a:t>Terhal</a:t>
            </a:r>
            <a:r>
              <a:rPr lang="en-US" sz="2400" dirty="0" smtClean="0"/>
              <a:t> in 2008 (PRL 100 (22): 220502).</a:t>
            </a:r>
          </a:p>
          <a:p>
            <a:r>
              <a:rPr lang="en-US" sz="2400" dirty="0" smtClean="0"/>
              <a:t>Adversary has a noisy storage for his qubits.</a:t>
            </a:r>
          </a:p>
          <a:p>
            <a:r>
              <a:rPr lang="en-US" sz="2400" dirty="0" smtClean="0"/>
              <a:t>Protocol needs waiting time </a:t>
            </a:r>
            <a:r>
              <a:rPr lang="el-GR" sz="2400" dirty="0" smtClean="0"/>
              <a:t>Δ</a:t>
            </a:r>
            <a:r>
              <a:rPr lang="en-US" sz="2400" dirty="0" smtClean="0"/>
              <a:t>t in order to use the noisy memory property.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There exists a protocol with cheating probability </a:t>
            </a:r>
            <a:r>
              <a:rPr lang="en-US" sz="2400" dirty="0" smtClean="0">
                <a:solidFill>
                  <a:srgbClr val="006666"/>
                </a:solidFill>
              </a:rPr>
              <a:t>50% </a:t>
            </a:r>
            <a:r>
              <a:rPr lang="en-US" sz="2400" dirty="0" smtClean="0"/>
              <a:t>when the adversary has a noisy quantum memory.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Implementations</a:t>
            </a:r>
            <a:endParaRPr lang="fr-FR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endParaRPr lang="fr-FR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fr-FR" sz="2000" smtClean="0"/>
              <a:t>G. Molina-Terriza, A. Vaziri, R. Ursin and A. Zeilinger (2005)</a:t>
            </a:r>
          </a:p>
          <a:p>
            <a:pPr marL="457200" indent="-457200" eaLnBrk="1" hangingPunct="1">
              <a:buFontTx/>
              <a:buAutoNum type="arabicPeriod"/>
            </a:pPr>
            <a:endParaRPr lang="fr-FR" sz="2000" smtClean="0"/>
          </a:p>
          <a:p>
            <a:pPr marL="457200" indent="-457200" eaLnBrk="1" hangingPunct="1">
              <a:buFontTx/>
              <a:buAutoNum type="arabicPeriod"/>
            </a:pPr>
            <a:endParaRPr lang="fr-FR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fr-FR" sz="2000" smtClean="0"/>
              <a:t>A.T. Nguyen, J. Frison, K. Phan Huy and S. Massar (2008)</a:t>
            </a:r>
          </a:p>
          <a:p>
            <a:pPr marL="457200" indent="-457200" eaLnBrk="1" hangingPunct="1">
              <a:buFontTx/>
              <a:buAutoNum type="arabicPeriod"/>
            </a:pPr>
            <a:endParaRPr lang="fr-FR" sz="2000" smtClean="0"/>
          </a:p>
          <a:p>
            <a:pPr marL="457200" indent="-457200" eaLnBrk="1" hangingPunct="1">
              <a:buFontTx/>
              <a:buAutoNum type="arabicPeriod"/>
            </a:pPr>
            <a:endParaRPr lang="fr-FR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fr-FR" sz="2000" smtClean="0"/>
              <a:t>G. Berlin, G. Brassard, F. Bussières, N. Godbout, J.A.Slater and W. Tittel </a:t>
            </a:r>
            <a:r>
              <a:rPr lang="en-US" sz="2000" smtClean="0"/>
              <a:t>(2009)</a:t>
            </a: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Clavis2 System</a:t>
            </a:r>
            <a:endParaRPr lang="fr-FR" dirty="0" smtClean="0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536" y="1700808"/>
            <a:ext cx="32343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8531" y="3717032"/>
            <a:ext cx="4657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2343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C:\Users\Anna\Desktop\idquantiq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373216"/>
            <a:ext cx="1443689" cy="545833"/>
          </a:xfrm>
          <a:prstGeom prst="rect">
            <a:avLst/>
          </a:prstGeom>
          <a:noFill/>
        </p:spPr>
      </p:pic>
      <p:sp>
        <p:nvSpPr>
          <p:cNvPr id="15" name="Freeform 14"/>
          <p:cNvSpPr/>
          <p:nvPr/>
        </p:nvSpPr>
        <p:spPr>
          <a:xfrm>
            <a:off x="3589361" y="2195638"/>
            <a:ext cx="1897039" cy="134551"/>
          </a:xfrm>
          <a:custGeom>
            <a:avLst/>
            <a:gdLst>
              <a:gd name="connsiteX0" fmla="*/ 0 w 1897039"/>
              <a:gd name="connsiteY0" fmla="*/ 97186 h 134551"/>
              <a:gd name="connsiteX1" fmla="*/ 68239 w 1897039"/>
              <a:gd name="connsiteY1" fmla="*/ 1652 h 134551"/>
              <a:gd name="connsiteX2" fmla="*/ 191069 w 1897039"/>
              <a:gd name="connsiteY2" fmla="*/ 15299 h 134551"/>
              <a:gd name="connsiteX3" fmla="*/ 204717 w 1897039"/>
              <a:gd name="connsiteY3" fmla="*/ 56243 h 134551"/>
              <a:gd name="connsiteX4" fmla="*/ 286603 w 1897039"/>
              <a:gd name="connsiteY4" fmla="*/ 83538 h 134551"/>
              <a:gd name="connsiteX5" fmla="*/ 327546 w 1897039"/>
              <a:gd name="connsiteY5" fmla="*/ 97186 h 134551"/>
              <a:gd name="connsiteX6" fmla="*/ 423081 w 1897039"/>
              <a:gd name="connsiteY6" fmla="*/ 83538 h 134551"/>
              <a:gd name="connsiteX7" fmla="*/ 518615 w 1897039"/>
              <a:gd name="connsiteY7" fmla="*/ 28947 h 134551"/>
              <a:gd name="connsiteX8" fmla="*/ 600502 w 1897039"/>
              <a:gd name="connsiteY8" fmla="*/ 1652 h 134551"/>
              <a:gd name="connsiteX9" fmla="*/ 696036 w 1897039"/>
              <a:gd name="connsiteY9" fmla="*/ 28947 h 134551"/>
              <a:gd name="connsiteX10" fmla="*/ 736979 w 1897039"/>
              <a:gd name="connsiteY10" fmla="*/ 56243 h 134551"/>
              <a:gd name="connsiteX11" fmla="*/ 764275 w 1897039"/>
              <a:gd name="connsiteY11" fmla="*/ 97186 h 134551"/>
              <a:gd name="connsiteX12" fmla="*/ 805218 w 1897039"/>
              <a:gd name="connsiteY12" fmla="*/ 110834 h 134551"/>
              <a:gd name="connsiteX13" fmla="*/ 968991 w 1897039"/>
              <a:gd name="connsiteY13" fmla="*/ 97186 h 134551"/>
              <a:gd name="connsiteX14" fmla="*/ 1050878 w 1897039"/>
              <a:gd name="connsiteY14" fmla="*/ 69890 h 134551"/>
              <a:gd name="connsiteX15" fmla="*/ 1146412 w 1897039"/>
              <a:gd name="connsiteY15" fmla="*/ 28947 h 134551"/>
              <a:gd name="connsiteX16" fmla="*/ 1241946 w 1897039"/>
              <a:gd name="connsiteY16" fmla="*/ 69890 h 134551"/>
              <a:gd name="connsiteX17" fmla="*/ 1310185 w 1897039"/>
              <a:gd name="connsiteY17" fmla="*/ 124481 h 134551"/>
              <a:gd name="connsiteX18" fmla="*/ 1460311 w 1897039"/>
              <a:gd name="connsiteY18" fmla="*/ 110834 h 134551"/>
              <a:gd name="connsiteX19" fmla="*/ 1542197 w 1897039"/>
              <a:gd name="connsiteY19" fmla="*/ 42595 h 134551"/>
              <a:gd name="connsiteX20" fmla="*/ 1637732 w 1897039"/>
              <a:gd name="connsiteY20" fmla="*/ 15299 h 134551"/>
              <a:gd name="connsiteX21" fmla="*/ 1719618 w 1897039"/>
              <a:gd name="connsiteY21" fmla="*/ 28947 h 134551"/>
              <a:gd name="connsiteX22" fmla="*/ 1733266 w 1897039"/>
              <a:gd name="connsiteY22" fmla="*/ 69890 h 134551"/>
              <a:gd name="connsiteX23" fmla="*/ 1760561 w 1897039"/>
              <a:gd name="connsiteY23" fmla="*/ 110834 h 134551"/>
              <a:gd name="connsiteX24" fmla="*/ 1897039 w 1897039"/>
              <a:gd name="connsiteY24" fmla="*/ 124481 h 13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97039" h="134551">
                <a:moveTo>
                  <a:pt x="0" y="97186"/>
                </a:moveTo>
                <a:cubicBezTo>
                  <a:pt x="31845" y="1651"/>
                  <a:pt x="0" y="24397"/>
                  <a:pt x="68239" y="1652"/>
                </a:cubicBezTo>
                <a:cubicBezTo>
                  <a:pt x="109182" y="6201"/>
                  <a:pt x="152820" y="0"/>
                  <a:pt x="191069" y="15299"/>
                </a:cubicBezTo>
                <a:cubicBezTo>
                  <a:pt x="204426" y="20642"/>
                  <a:pt x="193010" y="47881"/>
                  <a:pt x="204717" y="56243"/>
                </a:cubicBezTo>
                <a:cubicBezTo>
                  <a:pt x="228130" y="72966"/>
                  <a:pt x="259308" y="74440"/>
                  <a:pt x="286603" y="83538"/>
                </a:cubicBezTo>
                <a:lnTo>
                  <a:pt x="327546" y="97186"/>
                </a:lnTo>
                <a:cubicBezTo>
                  <a:pt x="359391" y="92637"/>
                  <a:pt x="392046" y="92002"/>
                  <a:pt x="423081" y="83538"/>
                </a:cubicBezTo>
                <a:cubicBezTo>
                  <a:pt x="493573" y="64313"/>
                  <a:pt x="459752" y="55108"/>
                  <a:pt x="518615" y="28947"/>
                </a:cubicBezTo>
                <a:cubicBezTo>
                  <a:pt x="544907" y="17262"/>
                  <a:pt x="600502" y="1652"/>
                  <a:pt x="600502" y="1652"/>
                </a:cubicBezTo>
                <a:cubicBezTo>
                  <a:pt x="617997" y="6026"/>
                  <a:pt x="676454" y="19156"/>
                  <a:pt x="696036" y="28947"/>
                </a:cubicBezTo>
                <a:cubicBezTo>
                  <a:pt x="710707" y="36283"/>
                  <a:pt x="723331" y="47144"/>
                  <a:pt x="736979" y="56243"/>
                </a:cubicBezTo>
                <a:cubicBezTo>
                  <a:pt x="746078" y="69891"/>
                  <a:pt x="751467" y="86939"/>
                  <a:pt x="764275" y="97186"/>
                </a:cubicBezTo>
                <a:cubicBezTo>
                  <a:pt x="775509" y="106173"/>
                  <a:pt x="790832" y="110834"/>
                  <a:pt x="805218" y="110834"/>
                </a:cubicBezTo>
                <a:cubicBezTo>
                  <a:pt x="859998" y="110834"/>
                  <a:pt x="914400" y="101735"/>
                  <a:pt x="968991" y="97186"/>
                </a:cubicBezTo>
                <a:cubicBezTo>
                  <a:pt x="996287" y="88087"/>
                  <a:pt x="1026938" y="85850"/>
                  <a:pt x="1050878" y="69890"/>
                </a:cubicBezTo>
                <a:cubicBezTo>
                  <a:pt x="1107428" y="32191"/>
                  <a:pt x="1075908" y="46573"/>
                  <a:pt x="1146412" y="28947"/>
                </a:cubicBezTo>
                <a:cubicBezTo>
                  <a:pt x="1188173" y="39388"/>
                  <a:pt x="1210530" y="38474"/>
                  <a:pt x="1241946" y="69890"/>
                </a:cubicBezTo>
                <a:cubicBezTo>
                  <a:pt x="1303678" y="131622"/>
                  <a:pt x="1230478" y="97913"/>
                  <a:pt x="1310185" y="124481"/>
                </a:cubicBezTo>
                <a:cubicBezTo>
                  <a:pt x="1360227" y="119932"/>
                  <a:pt x="1411178" y="121362"/>
                  <a:pt x="1460311" y="110834"/>
                </a:cubicBezTo>
                <a:cubicBezTo>
                  <a:pt x="1493210" y="103784"/>
                  <a:pt x="1518017" y="58715"/>
                  <a:pt x="1542197" y="42595"/>
                </a:cubicBezTo>
                <a:cubicBezTo>
                  <a:pt x="1553946" y="34763"/>
                  <a:pt x="1630451" y="17119"/>
                  <a:pt x="1637732" y="15299"/>
                </a:cubicBezTo>
                <a:cubicBezTo>
                  <a:pt x="1665027" y="19848"/>
                  <a:pt x="1695592" y="15218"/>
                  <a:pt x="1719618" y="28947"/>
                </a:cubicBezTo>
                <a:cubicBezTo>
                  <a:pt x="1732108" y="36084"/>
                  <a:pt x="1726832" y="57023"/>
                  <a:pt x="1733266" y="69890"/>
                </a:cubicBezTo>
                <a:cubicBezTo>
                  <a:pt x="1740601" y="84561"/>
                  <a:pt x="1747753" y="100587"/>
                  <a:pt x="1760561" y="110834"/>
                </a:cubicBezTo>
                <a:cubicBezTo>
                  <a:pt x="1790207" y="134551"/>
                  <a:pt x="1879002" y="124481"/>
                  <a:pt x="1897039" y="124481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What is Quantum Coin Flipping?</a:t>
            </a:r>
            <a:endParaRPr lang="fr-FR" sz="4000" smtClean="0">
              <a:solidFill>
                <a:schemeClr val="tx1"/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606550"/>
            <a:ext cx="14573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2425" y="1893888"/>
            <a:ext cx="1685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339975" y="2541588"/>
            <a:ext cx="374491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39975" y="3046413"/>
            <a:ext cx="37449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1965325"/>
            <a:ext cx="13049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2484438" y="2205038"/>
            <a:ext cx="1008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quantum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2484438" y="2686050"/>
            <a:ext cx="1008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classical</a:t>
            </a:r>
            <a:endParaRPr lang="fr-FR" sz="1600"/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4932363" y="2686050"/>
            <a:ext cx="93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channel</a:t>
            </a:r>
            <a:endParaRPr lang="fr-FR" sz="1600"/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4932363" y="2181225"/>
            <a:ext cx="935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channel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468313" y="4652963"/>
            <a:ext cx="8207375" cy="646112"/>
          </a:xfrm>
          <a:prstGeom prst="rect">
            <a:avLst/>
          </a:prstGeom>
          <a:noFill/>
          <a:ln w="15875">
            <a:solidFill>
              <a:srgbClr val="006666">
                <a:alpha val="96861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Strong CF :  the players want to end up with a random bit</a:t>
            </a:r>
          </a:p>
          <a:p>
            <a:pPr>
              <a:buFont typeface="Arial" charset="0"/>
              <a:buChar char="•"/>
            </a:pPr>
            <a:r>
              <a:rPr lang="en-US"/>
              <a:t> Weak CF  :  the players have a preference on the outcome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Anna\Desktop\ele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8754" y="1844824"/>
            <a:ext cx="1071118" cy="1224136"/>
          </a:xfrm>
          <a:prstGeom prst="rect">
            <a:avLst/>
          </a:prstGeom>
          <a:noFill/>
        </p:spPr>
      </p:pic>
      <p:pic>
        <p:nvPicPr>
          <p:cNvPr id="50179" name="Picture 3" descr="C:\Users\Anna\Desktop\pa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15173"/>
            <a:ext cx="1152128" cy="1325795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endParaRPr lang="fr-FR" sz="4000" dirty="0" smtClean="0"/>
          </a:p>
        </p:txBody>
      </p:sp>
      <p:pic>
        <p:nvPicPr>
          <p:cNvPr id="50181" name="Picture 5" descr="C:\Users\Anna\Desktop\and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843" y="1844824"/>
            <a:ext cx="1041205" cy="1224136"/>
          </a:xfrm>
          <a:prstGeom prst="rect">
            <a:avLst/>
          </a:prstGeom>
          <a:noFill/>
        </p:spPr>
      </p:pic>
      <p:pic>
        <p:nvPicPr>
          <p:cNvPr id="50183" name="Picture 7" descr="C:\Users\Anna\Desktop\io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063" y="1821185"/>
            <a:ext cx="1190625" cy="1247775"/>
          </a:xfrm>
          <a:prstGeom prst="rect">
            <a:avLst/>
          </a:prstGeom>
          <a:noFill/>
        </p:spPr>
      </p:pic>
      <p:pic>
        <p:nvPicPr>
          <p:cNvPr id="50184" name="Picture 8" descr="C:\Users\Anna\Desktop\idquantiqu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3819271"/>
            <a:ext cx="3729161" cy="1409929"/>
          </a:xfrm>
          <a:prstGeom prst="rect">
            <a:avLst/>
          </a:prstGeom>
          <a:noFill/>
        </p:spPr>
      </p:pic>
      <p:pic>
        <p:nvPicPr>
          <p:cNvPr id="50185" name="Picture 9" descr="D:\PhD\Work\IDQ Coin Flipping\ACAC12 presentation\to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1844824"/>
            <a:ext cx="1008112" cy="1299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  <a:endParaRPr lang="fr-FR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r-FR" sz="2000" dirty="0" smtClean="0"/>
              <a:t>A </a:t>
            </a:r>
            <a:r>
              <a:rPr lang="fr-FR" sz="2000" dirty="0" err="1" smtClean="0"/>
              <a:t>strong</a:t>
            </a:r>
            <a:r>
              <a:rPr lang="fr-FR" sz="2000" dirty="0" smtClean="0"/>
              <a:t> coin </a:t>
            </a:r>
            <a:r>
              <a:rPr lang="fr-FR" sz="2000" dirty="0" err="1" smtClean="0"/>
              <a:t>flipping</a:t>
            </a:r>
            <a:r>
              <a:rPr lang="fr-FR" sz="2000" dirty="0" smtClean="0"/>
              <a:t> </a:t>
            </a:r>
            <a:r>
              <a:rPr lang="fr-FR" sz="2000" dirty="0" err="1" smtClean="0"/>
              <a:t>protocol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bias</a:t>
            </a:r>
            <a:r>
              <a:rPr lang="fr-FR" sz="2000" dirty="0" smtClean="0"/>
              <a:t> </a:t>
            </a:r>
            <a:r>
              <a:rPr lang="el-GR" sz="2000" dirty="0" smtClean="0"/>
              <a:t>ε</a:t>
            </a:r>
            <a:r>
              <a:rPr lang="fr-FR" sz="2000" dirty="0" smtClean="0"/>
              <a:t> (SCF(</a:t>
            </a:r>
            <a:r>
              <a:rPr lang="el-GR" sz="2000" dirty="0" smtClean="0"/>
              <a:t>ε</a:t>
            </a:r>
            <a:r>
              <a:rPr lang="fr-FR" sz="2000" dirty="0" smtClean="0"/>
              <a:t>)) has the </a:t>
            </a:r>
            <a:r>
              <a:rPr lang="fr-FR" sz="2000" dirty="0" err="1" smtClean="0"/>
              <a:t>following</a:t>
            </a:r>
            <a:endParaRPr lang="fr-FR" sz="2000" dirty="0" smtClean="0"/>
          </a:p>
          <a:p>
            <a:pPr algn="just" eaLnBrk="1" hangingPunct="1">
              <a:buFontTx/>
              <a:buNone/>
            </a:pPr>
            <a:r>
              <a:rPr lang="fr-FR" sz="2000" dirty="0" err="1" smtClean="0"/>
              <a:t>properties</a:t>
            </a:r>
            <a:r>
              <a:rPr lang="fr-FR" sz="2000" dirty="0" smtClean="0"/>
              <a:t> :</a:t>
            </a:r>
          </a:p>
          <a:p>
            <a:pPr algn="just" eaLnBrk="1" hangingPunct="1">
              <a:buFontTx/>
              <a:buNone/>
            </a:pPr>
            <a:endParaRPr lang="fr-FR" sz="2000" dirty="0" smtClean="0"/>
          </a:p>
          <a:p>
            <a:pPr eaLnBrk="1" hangingPunct="1"/>
            <a:r>
              <a:rPr lang="fr-FR" sz="2000" dirty="0" smtClean="0"/>
              <a:t>If Alice and Bob are </a:t>
            </a:r>
            <a:r>
              <a:rPr lang="fr-FR" sz="2000" dirty="0" err="1" smtClean="0"/>
              <a:t>honest</a:t>
            </a:r>
            <a:r>
              <a:rPr lang="fr-FR" sz="2000" dirty="0" smtClean="0"/>
              <a:t> </a:t>
            </a:r>
            <a:r>
              <a:rPr lang="fr-FR" sz="2000" dirty="0" err="1" smtClean="0"/>
              <a:t>then</a:t>
            </a:r>
            <a:r>
              <a:rPr lang="fr-FR" sz="2000" dirty="0" smtClean="0"/>
              <a:t> Pr [c = 0] = Pr [c = 1] = ½</a:t>
            </a:r>
          </a:p>
          <a:p>
            <a:pPr eaLnBrk="1" hangingPunct="1"/>
            <a:r>
              <a:rPr lang="fr-FR" sz="2000" dirty="0" smtClean="0"/>
              <a:t>If Alice </a:t>
            </a:r>
            <a:r>
              <a:rPr lang="fr-FR" sz="2000" dirty="0" err="1" smtClean="0"/>
              <a:t>cheats</a:t>
            </a:r>
            <a:r>
              <a:rPr lang="fr-FR" sz="2000" dirty="0" smtClean="0"/>
              <a:t> and Bob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honest</a:t>
            </a:r>
            <a:r>
              <a:rPr lang="fr-FR" sz="2000" dirty="0" smtClean="0"/>
              <a:t> </a:t>
            </a:r>
            <a:r>
              <a:rPr lang="fr-FR" sz="2000" dirty="0" err="1" smtClean="0"/>
              <a:t>then</a:t>
            </a:r>
            <a:r>
              <a:rPr lang="fr-FR" sz="2000" dirty="0" smtClean="0"/>
              <a:t> P</a:t>
            </a:r>
            <a:r>
              <a:rPr lang="el-GR" sz="2000" dirty="0" smtClean="0"/>
              <a:t>*</a:t>
            </a:r>
            <a:r>
              <a:rPr lang="el-GR" sz="800" dirty="0" smtClean="0"/>
              <a:t>Α</a:t>
            </a:r>
            <a:r>
              <a:rPr lang="fr-FR" sz="2000" dirty="0" smtClean="0"/>
              <a:t> = max{Pr [c = 0],Pr [c = 1]} </a:t>
            </a:r>
            <a:r>
              <a:rPr lang="el-GR" sz="2000" dirty="0" smtClean="0"/>
              <a:t>  </a:t>
            </a:r>
            <a:r>
              <a:rPr lang="fr-FR" sz="2000" dirty="0" smtClean="0"/>
              <a:t>≤ 1/2 + </a:t>
            </a:r>
            <a:r>
              <a:rPr lang="el-GR" sz="2000" dirty="0" smtClean="0"/>
              <a:t>ε</a:t>
            </a:r>
            <a:r>
              <a:rPr lang="fr-FR" sz="2000" dirty="0" smtClean="0"/>
              <a:t>.</a:t>
            </a:r>
          </a:p>
          <a:p>
            <a:pPr eaLnBrk="1" hangingPunct="1"/>
            <a:r>
              <a:rPr lang="fr-FR" sz="2000" dirty="0" smtClean="0"/>
              <a:t>If Bob </a:t>
            </a:r>
            <a:r>
              <a:rPr lang="fr-FR" sz="2000" dirty="0" err="1" smtClean="0"/>
              <a:t>cheats</a:t>
            </a:r>
            <a:r>
              <a:rPr lang="fr-FR" sz="2000" dirty="0" smtClean="0"/>
              <a:t> and Alice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honest</a:t>
            </a:r>
            <a:r>
              <a:rPr lang="fr-FR" sz="2000" dirty="0" smtClean="0"/>
              <a:t> </a:t>
            </a:r>
            <a:r>
              <a:rPr lang="fr-FR" sz="2000" dirty="0" err="1" smtClean="0"/>
              <a:t>then</a:t>
            </a:r>
            <a:r>
              <a:rPr lang="fr-FR" sz="2000" dirty="0" smtClean="0"/>
              <a:t> P</a:t>
            </a:r>
            <a:r>
              <a:rPr lang="el-GR" sz="2000" dirty="0" smtClean="0"/>
              <a:t>*</a:t>
            </a:r>
            <a:r>
              <a:rPr lang="el-GR" sz="800" dirty="0" smtClean="0"/>
              <a:t>Β</a:t>
            </a:r>
            <a:r>
              <a:rPr lang="fr-FR" sz="2000" dirty="0" smtClean="0"/>
              <a:t> = max{Pr [c = 0],Pr [c = 1]} ≤ 1/2 + </a:t>
            </a:r>
            <a:r>
              <a:rPr lang="el-GR" sz="2000" dirty="0" smtClean="0"/>
              <a:t>ε.</a:t>
            </a:r>
          </a:p>
          <a:p>
            <a:pPr eaLnBrk="1" hangingPunct="1">
              <a:buFontTx/>
              <a:buNone/>
            </a:pPr>
            <a:endParaRPr lang="el-GR" sz="2000" dirty="0" smtClean="0"/>
          </a:p>
          <a:p>
            <a:pPr eaLnBrk="1" hangingPunct="1">
              <a:buFontTx/>
              <a:buNone/>
            </a:pPr>
            <a:r>
              <a:rPr lang="fr-FR" sz="2000" dirty="0" smtClean="0"/>
              <a:t>The </a:t>
            </a:r>
            <a:r>
              <a:rPr lang="fr-FR" sz="2000" dirty="0" err="1" smtClean="0"/>
              <a:t>cheating</a:t>
            </a:r>
            <a:r>
              <a:rPr lang="fr-FR" sz="2000" dirty="0" smtClean="0"/>
              <a:t> </a:t>
            </a:r>
            <a:r>
              <a:rPr lang="fr-FR" sz="2000" dirty="0" err="1" smtClean="0"/>
              <a:t>probability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protocol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defined</a:t>
            </a:r>
            <a:r>
              <a:rPr lang="fr-FR" sz="2000" dirty="0" smtClean="0"/>
              <a:t> as max{P</a:t>
            </a:r>
            <a:r>
              <a:rPr lang="el-GR" sz="2000" dirty="0" smtClean="0"/>
              <a:t>*</a:t>
            </a:r>
            <a:r>
              <a:rPr lang="el-GR" sz="800" dirty="0" smtClean="0"/>
              <a:t>Α</a:t>
            </a:r>
            <a:r>
              <a:rPr lang="fr-FR" sz="2000" dirty="0" smtClean="0"/>
              <a:t>,P</a:t>
            </a:r>
            <a:r>
              <a:rPr lang="el-GR" sz="2000" dirty="0" smtClean="0"/>
              <a:t>*</a:t>
            </a:r>
            <a:r>
              <a:rPr lang="fr-FR" sz="800" dirty="0" smtClean="0"/>
              <a:t>B</a:t>
            </a:r>
            <a:r>
              <a:rPr lang="fr-FR" sz="2000" dirty="0" smtClean="0"/>
              <a:t>}.</a:t>
            </a:r>
            <a:endParaRPr lang="el-GR" sz="2000" dirty="0" smtClean="0"/>
          </a:p>
          <a:p>
            <a:pPr eaLnBrk="1" hangingPunct="1">
              <a:buFontTx/>
              <a:buNone/>
            </a:pP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say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the coin </a:t>
            </a:r>
            <a:r>
              <a:rPr lang="fr-FR" sz="2000" dirty="0" err="1" smtClean="0"/>
              <a:t>flipping</a:t>
            </a:r>
            <a:r>
              <a:rPr lang="el-G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i="1" dirty="0" err="1" smtClean="0">
                <a:solidFill>
                  <a:srgbClr val="006666"/>
                </a:solidFill>
              </a:rPr>
              <a:t>perfect</a:t>
            </a:r>
            <a:r>
              <a:rPr lang="fr-FR" sz="2000" i="1" dirty="0" smtClean="0"/>
              <a:t> </a:t>
            </a:r>
            <a:r>
              <a:rPr lang="fr-FR" sz="2000" dirty="0" smtClean="0"/>
              <a:t>if</a:t>
            </a:r>
            <a:r>
              <a:rPr lang="en-US" sz="2000" dirty="0" smtClean="0"/>
              <a:t> </a:t>
            </a:r>
            <a:r>
              <a:rPr lang="el-GR" sz="2000" dirty="0" smtClean="0"/>
              <a:t>ε</a:t>
            </a:r>
            <a:r>
              <a:rPr lang="fr-FR" sz="2000" dirty="0" smtClean="0"/>
              <a:t>=0.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Background</a:t>
            </a:r>
            <a:endParaRPr lang="fr-FR" sz="4000" smtClean="0">
              <a:solidFill>
                <a:schemeClr val="tx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30" y="1556792"/>
            <a:ext cx="9071670" cy="4278313"/>
          </a:xfrm>
        </p:spPr>
        <p:txBody>
          <a:bodyPr lIns="72000"/>
          <a:lstStyle/>
          <a:p>
            <a:pPr eaLnBrk="1" hangingPunct="1"/>
            <a:r>
              <a:rPr lang="en-US" sz="2800" dirty="0" smtClean="0"/>
              <a:t>Impossibility of classical CF                       </a:t>
            </a:r>
            <a:r>
              <a:rPr lang="en-US" sz="2800" dirty="0" smtClean="0">
                <a:solidFill>
                  <a:srgbClr val="006666"/>
                </a:solidFill>
              </a:rPr>
              <a:t>  =1 </a:t>
            </a:r>
            <a:r>
              <a:rPr lang="en-US" sz="2800" dirty="0" smtClean="0"/>
              <a:t>       </a:t>
            </a:r>
          </a:p>
          <a:p>
            <a:pPr eaLnBrk="1" hangingPunct="1"/>
            <a:r>
              <a:rPr lang="en-US" sz="2800" dirty="0" smtClean="0"/>
              <a:t>Impossibility of perfect quantum CF(LC98) </a:t>
            </a:r>
            <a:r>
              <a:rPr lang="en-US" sz="2800" dirty="0" smtClean="0">
                <a:solidFill>
                  <a:srgbClr val="006666"/>
                </a:solidFill>
              </a:rPr>
              <a:t>&gt;1/2</a:t>
            </a:r>
          </a:p>
          <a:p>
            <a:pPr eaLnBrk="1" hangingPunct="1"/>
            <a:r>
              <a:rPr lang="en-US" sz="2800" dirty="0" smtClean="0"/>
              <a:t>Several non-perfect protocols:</a:t>
            </a:r>
          </a:p>
          <a:p>
            <a:pPr lvl="1" eaLnBrk="1" hangingPunct="1"/>
            <a:r>
              <a:rPr lang="en-US" dirty="0" err="1" smtClean="0"/>
              <a:t>Aharonov</a:t>
            </a:r>
            <a:r>
              <a:rPr lang="en-US" dirty="0" smtClean="0"/>
              <a:t> et al (‘00)                             </a:t>
            </a:r>
            <a:r>
              <a:rPr lang="en-US" sz="300" dirty="0" smtClean="0"/>
              <a:t>    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6666"/>
                </a:solidFill>
              </a:rPr>
              <a:t>= (2+√2) /4</a:t>
            </a:r>
          </a:p>
          <a:p>
            <a:pPr lvl="1" eaLnBrk="1" hangingPunct="1"/>
            <a:r>
              <a:rPr lang="en-US" dirty="0" err="1" smtClean="0"/>
              <a:t>Spekkens</a:t>
            </a:r>
            <a:r>
              <a:rPr lang="en-US" dirty="0" smtClean="0"/>
              <a:t>, Rudolph(‘02), </a:t>
            </a:r>
            <a:r>
              <a:rPr lang="en-US" dirty="0" err="1" smtClean="0"/>
              <a:t>Ambainis</a:t>
            </a:r>
            <a:r>
              <a:rPr lang="en-US" dirty="0" smtClean="0"/>
              <a:t>(’02) </a:t>
            </a:r>
            <a:r>
              <a:rPr lang="en-US" dirty="0" smtClean="0">
                <a:solidFill>
                  <a:srgbClr val="006666"/>
                </a:solidFill>
              </a:rPr>
              <a:t>=3/4 </a:t>
            </a:r>
          </a:p>
          <a:p>
            <a:pPr eaLnBrk="1" hangingPunct="1"/>
            <a:r>
              <a:rPr lang="en-US" sz="2800" dirty="0" err="1" smtClean="0"/>
              <a:t>Kitaev’s</a:t>
            </a:r>
            <a:r>
              <a:rPr lang="en-US" sz="2800" dirty="0" smtClean="0"/>
              <a:t> theoretical proof (‘03)                    </a:t>
            </a:r>
            <a:r>
              <a:rPr lang="en-US" sz="2800" dirty="0" smtClean="0">
                <a:solidFill>
                  <a:srgbClr val="006666"/>
                </a:solidFill>
              </a:rPr>
              <a:t>≥1/√2</a:t>
            </a:r>
          </a:p>
          <a:p>
            <a:pPr eaLnBrk="1" hangingPunct="1"/>
            <a:r>
              <a:rPr lang="en-US" sz="2800" dirty="0" err="1" smtClean="0"/>
              <a:t>Chailloux</a:t>
            </a:r>
            <a:r>
              <a:rPr lang="en-US" sz="2800" dirty="0" smtClean="0"/>
              <a:t>, </a:t>
            </a:r>
            <a:r>
              <a:rPr lang="en-US" sz="2800" dirty="0" err="1" smtClean="0"/>
              <a:t>Kerenidis</a:t>
            </a:r>
            <a:r>
              <a:rPr lang="en-US" sz="2800" dirty="0" smtClean="0"/>
              <a:t> protocol (‘09)              </a:t>
            </a:r>
            <a:r>
              <a:rPr lang="en-US" sz="2800" dirty="0" smtClean="0">
                <a:solidFill>
                  <a:srgbClr val="006666"/>
                </a:solidFill>
              </a:rPr>
              <a:t>≈1/√2                    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720725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Practical Considerations</a:t>
            </a:r>
            <a:endParaRPr lang="fr-FR" sz="4000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416" y="1484313"/>
            <a:ext cx="8447088" cy="4176712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Channel noise</a:t>
            </a:r>
          </a:p>
          <a:p>
            <a:pPr eaLnBrk="1" hangingPunct="1"/>
            <a:r>
              <a:rPr lang="en-US" sz="2800" dirty="0" smtClean="0"/>
              <a:t>System transmission efficiency, losses</a:t>
            </a:r>
          </a:p>
          <a:p>
            <a:pPr eaLnBrk="1" hangingPunct="1"/>
            <a:r>
              <a:rPr lang="en-US" sz="2800" dirty="0" smtClean="0"/>
              <a:t>Multi-photon pulses</a:t>
            </a:r>
          </a:p>
          <a:p>
            <a:pPr eaLnBrk="1" hangingPunct="1"/>
            <a:r>
              <a:rPr lang="en-US" sz="2800" dirty="0" smtClean="0"/>
              <a:t>Detectors’ dark counts</a:t>
            </a:r>
          </a:p>
          <a:p>
            <a:pPr eaLnBrk="1" hangingPunct="1"/>
            <a:r>
              <a:rPr lang="en-US" sz="2800" dirty="0" smtClean="0"/>
              <a:t>Detectors’ finite quantum efficiency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practical results</a:t>
            </a:r>
            <a:endParaRPr lang="fr-F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 numCol="2"/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Berlin et al (‘09)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Chailloux (‘10)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solidFill>
                <a:srgbClr val="0099CC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99CC"/>
                </a:solidFill>
              </a:rPr>
              <a:t>    Loss-tolerant with cheating probability 0.9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>
              <a:solidFill>
                <a:srgbClr val="0099CC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   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    </a:t>
            </a:r>
            <a:r>
              <a:rPr lang="en-US" sz="2400" dirty="0" smtClean="0">
                <a:solidFill>
                  <a:srgbClr val="0099CC"/>
                </a:solidFill>
              </a:rPr>
              <a:t>Loss-tolerant with cheating probability 0.86 </a:t>
            </a:r>
          </a:p>
          <a:p>
            <a:pPr eaLnBrk="1" hangingPunct="1">
              <a:buFontTx/>
              <a:buNone/>
              <a:defRPr/>
            </a:pPr>
            <a:endParaRPr lang="en-US" sz="2400" dirty="0">
              <a:solidFill>
                <a:srgbClr val="0099CC"/>
              </a:solidFill>
            </a:endParaRPr>
          </a:p>
          <a:p>
            <a:pPr eaLnBrk="1" hangingPunct="1">
              <a:buFontTx/>
              <a:buNone/>
              <a:defRPr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Berlin et al protocol</a:t>
            </a:r>
            <a:endParaRPr lang="fr-FR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i="1" u="sng" dirty="0" smtClean="0">
                <a:solidFill>
                  <a:srgbClr val="006666"/>
                </a:solidFill>
              </a:rPr>
              <a:t>Properties</a:t>
            </a:r>
          </a:p>
          <a:p>
            <a:pPr eaLnBrk="1" hangingPunct="1"/>
            <a:r>
              <a:rPr lang="en-US" sz="2000" dirty="0" smtClean="0"/>
              <a:t>Allows for infinite amount of losses</a:t>
            </a:r>
          </a:p>
          <a:p>
            <a:pPr eaLnBrk="1" hangingPunct="1"/>
            <a:r>
              <a:rPr lang="en-US" sz="2000" dirty="0" smtClean="0"/>
              <a:t>Doesn’t allow for conclusive measurement (the two distinct density matrices cannot be distinguished conclusively)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i="1" u="sng" dirty="0" smtClean="0">
                <a:solidFill>
                  <a:srgbClr val="006666"/>
                </a:solidFill>
              </a:rPr>
              <a:t>Disadvantages</a:t>
            </a:r>
          </a:p>
          <a:p>
            <a:pPr eaLnBrk="1" hangingPunct="1"/>
            <a:r>
              <a:rPr lang="en-US" sz="2000" dirty="0" smtClean="0"/>
              <a:t>Not secure against multi-photon pulses (ex: for 2-photon pulses, there is a conclusive measurement with probability 64%)</a:t>
            </a:r>
          </a:p>
          <a:p>
            <a:pPr eaLnBrk="1" hangingPunct="1"/>
            <a:r>
              <a:rPr lang="en-US" sz="2000" dirty="0" smtClean="0"/>
              <a:t>Doesn’t take into account noise and dark counts.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5288" y="1700213"/>
            <a:ext cx="842486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Protocol uses </a:t>
            </a:r>
            <a:r>
              <a:rPr lang="en-US" i="1" dirty="0"/>
              <a:t>K</a:t>
            </a:r>
            <a:r>
              <a:rPr lang="en-US" dirty="0"/>
              <a:t> states          (</a:t>
            </a:r>
            <a:r>
              <a:rPr lang="en-US" i="1" dirty="0">
                <a:latin typeface="Book Antiqua" pitchFamily="18" charset="0"/>
              </a:rPr>
              <a:t>i</a:t>
            </a:r>
            <a:r>
              <a:rPr lang="en-US" dirty="0">
                <a:latin typeface="+mj-lt"/>
              </a:rPr>
              <a:t>=1,...,K)</a:t>
            </a:r>
            <a:r>
              <a:rPr lang="en-US" i="1" dirty="0"/>
              <a:t>,</a:t>
            </a:r>
            <a:r>
              <a:rPr lang="en-US" dirty="0"/>
              <a:t> where </a:t>
            </a:r>
            <a:r>
              <a:rPr lang="el-GR" i="1" dirty="0">
                <a:latin typeface="Book Antiqua" pitchFamily="18" charset="0"/>
              </a:rPr>
              <a:t>α</a:t>
            </a:r>
            <a:r>
              <a:rPr lang="en-US" sz="900" i="1" dirty="0">
                <a:latin typeface="Book Antiqua" pitchFamily="18" charset="0"/>
              </a:rPr>
              <a:t>i</a:t>
            </a:r>
            <a:r>
              <a:rPr lang="el-GR" i="1" dirty="0"/>
              <a:t> </a:t>
            </a:r>
            <a:r>
              <a:rPr lang="en-US" dirty="0"/>
              <a:t>is the basis and </a:t>
            </a:r>
            <a:r>
              <a:rPr lang="en-US" i="1" dirty="0">
                <a:latin typeface="Book Antiqua" pitchFamily="18" charset="0"/>
              </a:rPr>
              <a:t>x</a:t>
            </a:r>
            <a:r>
              <a:rPr lang="en-US" sz="900" i="1" dirty="0">
                <a:latin typeface="Book Antiqua" pitchFamily="18" charset="0"/>
              </a:rPr>
              <a:t>i</a:t>
            </a:r>
            <a:r>
              <a:rPr lang="en-US" i="1" dirty="0"/>
              <a:t> </a:t>
            </a:r>
            <a:r>
              <a:rPr lang="en-US" dirty="0"/>
              <a:t>is the bit: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 </a:t>
            </a:r>
            <a:r>
              <a:rPr lang="el-GR" dirty="0"/>
              <a:t>                                                         , </a:t>
            </a:r>
            <a:r>
              <a:rPr lang="en-US" dirty="0"/>
              <a:t>                                                    </a:t>
            </a:r>
          </a:p>
          <a:p>
            <a:pPr>
              <a:defRPr/>
            </a:pPr>
            <a:r>
              <a:rPr lang="en-US" dirty="0"/>
              <a:t>                                                      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measurement basis is defined for  </a:t>
            </a:r>
            <a:r>
              <a:rPr lang="el-GR" i="1" dirty="0"/>
              <a:t> </a:t>
            </a:r>
            <a:r>
              <a:rPr lang="en-US" i="1" dirty="0"/>
              <a:t>                </a:t>
            </a:r>
            <a:r>
              <a:rPr lang="en-US" dirty="0"/>
              <a:t>:</a:t>
            </a:r>
            <a:endParaRPr lang="fr-FR" dirty="0"/>
          </a:p>
        </p:txBody>
      </p:sp>
      <p:sp>
        <p:nvSpPr>
          <p:cNvPr id="51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Protocol</a:t>
            </a:r>
            <a:endParaRPr lang="fr-FR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33425" y="2376488"/>
          <a:ext cx="3349625" cy="476250"/>
        </p:xfrm>
        <a:graphic>
          <a:graphicData uri="http://schemas.openxmlformats.org/presentationml/2006/ole">
            <p:oleObj spid="_x0000_s5122" name="Equation" r:id="rId3" imgW="1968480" imgH="279360" progId="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30713" y="2376488"/>
          <a:ext cx="3309937" cy="476250"/>
        </p:xfrm>
        <a:graphic>
          <a:graphicData uri="http://schemas.openxmlformats.org/presentationml/2006/ole">
            <p:oleObj spid="_x0000_s5123" name="Equation" r:id="rId4" imgW="1942920" imgH="27936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982913" y="4005263"/>
          <a:ext cx="2425700" cy="568325"/>
        </p:xfrm>
        <a:graphic>
          <a:graphicData uri="http://schemas.openxmlformats.org/presentationml/2006/ole">
            <p:oleObj spid="_x0000_s5124" name="Equation" r:id="rId5" imgW="1193760" imgH="27936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340225" y="3313113"/>
          <a:ext cx="1168400" cy="439737"/>
        </p:xfrm>
        <a:graphic>
          <a:graphicData uri="http://schemas.openxmlformats.org/presentationml/2006/ole">
            <p:oleObj spid="_x0000_s5125" name="Equation" r:id="rId6" imgW="609480" imgH="228600" progId="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259138" y="1700213"/>
          <a:ext cx="538162" cy="382587"/>
        </p:xfrm>
        <a:graphic>
          <a:graphicData uri="http://schemas.openxmlformats.org/presentationml/2006/ole">
            <p:oleObj spid="_x0000_s5126" name="Equation" r:id="rId7" imgW="393480" imgH="279360" progId="">
              <p:embed/>
            </p:oleObj>
          </a:graphicData>
        </a:graphic>
      </p:graphicFrame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8" cstate="print">
            <a:lum bright="-24000" contrast="28000"/>
          </a:blip>
          <a:srcRect/>
          <a:stretch>
            <a:fillRect/>
          </a:stretch>
        </p:blipFill>
        <p:spPr bwMode="auto">
          <a:xfrm>
            <a:off x="6770116" y="3561680"/>
            <a:ext cx="233838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7812360" y="4869160"/>
            <a:ext cx="864096" cy="2880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812360" y="4581128"/>
            <a:ext cx="864096" cy="28803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812360" y="4869160"/>
            <a:ext cx="288032" cy="86409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812360" y="4005064"/>
            <a:ext cx="288032" cy="8784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323850" y="2492375"/>
            <a:ext cx="8424863" cy="865188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Protocol</a:t>
            </a:r>
            <a:endParaRPr lang="fr-FR" smtClean="0"/>
          </a:p>
        </p:txBody>
      </p:sp>
      <p:sp>
        <p:nvSpPr>
          <p:cNvPr id="61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fr-FR" sz="1800" smtClean="0"/>
          </a:p>
        </p:txBody>
      </p:sp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5762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8575" y="1484313"/>
            <a:ext cx="739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92113" y="2778125"/>
          <a:ext cx="1443037" cy="385763"/>
        </p:xfrm>
        <a:graphic>
          <a:graphicData uri="http://schemas.openxmlformats.org/presentationml/2006/ole">
            <p:oleObj spid="_x0000_s6146" name="Equation" r:id="rId5" imgW="850680" imgH="228600" progId="">
              <p:embed/>
            </p:oleObj>
          </a:graphicData>
        </a:graphic>
      </p:graphicFrame>
      <p:grpSp>
        <p:nvGrpSpPr>
          <p:cNvPr id="6155" name="Group 34"/>
          <p:cNvGrpSpPr>
            <a:grpSpLocks/>
          </p:cNvGrpSpPr>
          <p:nvPr/>
        </p:nvGrpSpPr>
        <p:grpSpPr bwMode="auto">
          <a:xfrm>
            <a:off x="1908175" y="2565400"/>
            <a:ext cx="5040313" cy="431800"/>
            <a:chOff x="1907704" y="2492896"/>
            <a:chExt cx="5040560" cy="43204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7704" y="2924944"/>
              <a:ext cx="50405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9" name="Object 3"/>
            <p:cNvGraphicFramePr>
              <a:graphicFrameLocks noChangeAspect="1"/>
            </p:cNvGraphicFramePr>
            <p:nvPr/>
          </p:nvGraphicFramePr>
          <p:xfrm>
            <a:off x="4010025" y="2492896"/>
            <a:ext cx="908050" cy="431800"/>
          </p:xfrm>
          <a:graphic>
            <a:graphicData uri="http://schemas.openxmlformats.org/presentationml/2006/ole">
              <p:oleObj spid="_x0000_s6149" name="Equation" r:id="rId6" imgW="393480" imgH="279360" progId="">
                <p:embed/>
              </p:oleObj>
            </a:graphicData>
          </a:graphic>
        </p:graphicFrame>
      </p:grpSp>
      <p:grpSp>
        <p:nvGrpSpPr>
          <p:cNvPr id="6156" name="Group 30"/>
          <p:cNvGrpSpPr>
            <a:grpSpLocks/>
          </p:cNvGrpSpPr>
          <p:nvPr/>
        </p:nvGrpSpPr>
        <p:grpSpPr bwMode="auto">
          <a:xfrm>
            <a:off x="6948488" y="2708275"/>
            <a:ext cx="1285875" cy="660400"/>
            <a:chOff x="6948264" y="2492375"/>
            <a:chExt cx="1286099" cy="660276"/>
          </a:xfrm>
        </p:grpSpPr>
        <p:graphicFrame>
          <p:nvGraphicFramePr>
            <p:cNvPr id="6147" name="Object 4"/>
            <p:cNvGraphicFramePr>
              <a:graphicFrameLocks noChangeAspect="1"/>
            </p:cNvGraphicFramePr>
            <p:nvPr/>
          </p:nvGraphicFramePr>
          <p:xfrm>
            <a:off x="6989763" y="2492375"/>
            <a:ext cx="1096962" cy="373063"/>
          </p:xfrm>
          <a:graphic>
            <a:graphicData uri="http://schemas.openxmlformats.org/presentationml/2006/ole">
              <p:oleObj spid="_x0000_s6147" name="Equation" r:id="rId7" imgW="672840" imgH="228600" progId="">
                <p:embed/>
              </p:oleObj>
            </a:graphicData>
          </a:graphic>
        </p:graphicFrame>
        <p:sp>
          <p:nvSpPr>
            <p:cNvPr id="6158" name="TextBox 22"/>
            <p:cNvSpPr txBox="1">
              <a:spLocks noChangeArrowheads="1"/>
            </p:cNvSpPr>
            <p:nvPr/>
          </p:nvSpPr>
          <p:spPr bwMode="auto">
            <a:xfrm>
              <a:off x="6948264" y="2780928"/>
              <a:ext cx="1152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measure in </a:t>
              </a:r>
              <a:endParaRPr lang="fr-FR" sz="1400"/>
            </a:p>
          </p:txBody>
        </p:sp>
        <p:graphicFrame>
          <p:nvGraphicFramePr>
            <p:cNvPr id="6148" name="Object 7"/>
            <p:cNvGraphicFramePr>
              <a:graphicFrameLocks noChangeAspect="1"/>
            </p:cNvGraphicFramePr>
            <p:nvPr/>
          </p:nvGraphicFramePr>
          <p:xfrm>
            <a:off x="7862888" y="2736726"/>
            <a:ext cx="371475" cy="415925"/>
          </p:xfrm>
          <a:graphic>
            <a:graphicData uri="http://schemas.openxmlformats.org/presentationml/2006/ole">
              <p:oleObj spid="_x0000_s6148" name="Equation" r:id="rId8" imgW="215640" imgH="241200" progId="">
                <p:embed/>
              </p:oleObj>
            </a:graphicData>
          </a:graphic>
        </p:graphicFrame>
      </p:grpSp>
      <p:sp>
        <p:nvSpPr>
          <p:cNvPr id="6157" name="TextBox 36"/>
          <p:cNvSpPr txBox="1">
            <a:spLocks noChangeArrowheads="1"/>
          </p:cNvSpPr>
          <p:nvPr/>
        </p:nvSpPr>
        <p:spPr bwMode="auto">
          <a:xfrm>
            <a:off x="3492500" y="2160588"/>
            <a:ext cx="20875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C788E"/>
                </a:solidFill>
              </a:rPr>
              <a:t>For i=1,...,K</a:t>
            </a:r>
            <a:endParaRPr lang="fr-FR" i="1">
              <a:solidFill>
                <a:srgbClr val="0C78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7861</TotalTime>
  <Words>646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Diseño predeterminado</vt:lpstr>
      <vt:lpstr>Equation</vt:lpstr>
      <vt:lpstr>Slide 1</vt:lpstr>
      <vt:lpstr>What is Quantum Coin Flipping?</vt:lpstr>
      <vt:lpstr>Definitions</vt:lpstr>
      <vt:lpstr>Background</vt:lpstr>
      <vt:lpstr>Practical Considerations</vt:lpstr>
      <vt:lpstr>Some practical results</vt:lpstr>
      <vt:lpstr>Berlin et al protocol</vt:lpstr>
      <vt:lpstr>Our Protocol</vt:lpstr>
      <vt:lpstr>Our Protocol</vt:lpstr>
      <vt:lpstr>Our Protocol</vt:lpstr>
      <vt:lpstr>Properties of the protocol</vt:lpstr>
      <vt:lpstr>Coin flipping with honest abort</vt:lpstr>
      <vt:lpstr>Our Results</vt:lpstr>
      <vt:lpstr>Different Models </vt:lpstr>
      <vt:lpstr>Bounded Computational Power</vt:lpstr>
      <vt:lpstr>Bounded Computational Power</vt:lpstr>
      <vt:lpstr>Noisy Storage</vt:lpstr>
      <vt:lpstr>Implementations</vt:lpstr>
      <vt:lpstr>The Clavis2 System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Anna</cp:lastModifiedBy>
  <cp:revision>1039</cp:revision>
  <dcterms:created xsi:type="dcterms:W3CDTF">2010-05-23T14:28:12Z</dcterms:created>
  <dcterms:modified xsi:type="dcterms:W3CDTF">2012-08-27T22:15:09Z</dcterms:modified>
</cp:coreProperties>
</file>